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5" r:id="rId1"/>
    <p:sldMasterId id="2147483687" r:id="rId2"/>
  </p:sldMasterIdLst>
  <p:notesMasterIdLst>
    <p:notesMasterId r:id="rId18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14630400" cy="8229600"/>
  <p:notesSz cx="8229600" cy="146304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Funnel Sans" panose="020B0604020202020204" charset="0"/>
      <p:regular r:id="rId23"/>
    </p:embeddedFont>
    <p:embeddedFont>
      <p:font typeface="Mona Sans Semi Bold" panose="020B0604020202020204" charset="0"/>
      <p:regular r:id="rId24"/>
    </p:embeddedFont>
  </p:embeddedFontLst>
  <p:defaultTextStyle>
    <a:defPPr>
      <a:defRPr lang="de-DE"/>
    </a:defPPr>
    <a:lvl1pPr marL="0" algn="l" defTabSz="382603" rtl="0" eaLnBrk="1" latinLnBrk="0" hangingPunct="1">
      <a:defRPr sz="1467" kern="1200">
        <a:solidFill>
          <a:schemeClr val="tx1"/>
        </a:solidFill>
        <a:latin typeface="+mn-lt"/>
        <a:ea typeface="+mn-ea"/>
        <a:cs typeface="+mn-cs"/>
      </a:defRPr>
    </a:lvl1pPr>
    <a:lvl2pPr marL="382603" algn="l" defTabSz="382603" rtl="0" eaLnBrk="1" latinLnBrk="0" hangingPunct="1">
      <a:defRPr sz="1467" kern="1200">
        <a:solidFill>
          <a:schemeClr val="tx1"/>
        </a:solidFill>
        <a:latin typeface="+mn-lt"/>
        <a:ea typeface="+mn-ea"/>
        <a:cs typeface="+mn-cs"/>
      </a:defRPr>
    </a:lvl2pPr>
    <a:lvl3pPr marL="765208" algn="l" defTabSz="382603" rtl="0" eaLnBrk="1" latinLnBrk="0" hangingPunct="1">
      <a:defRPr sz="1467" kern="1200">
        <a:solidFill>
          <a:schemeClr val="tx1"/>
        </a:solidFill>
        <a:latin typeface="+mn-lt"/>
        <a:ea typeface="+mn-ea"/>
        <a:cs typeface="+mn-cs"/>
      </a:defRPr>
    </a:lvl3pPr>
    <a:lvl4pPr marL="1147811" algn="l" defTabSz="382603" rtl="0" eaLnBrk="1" latinLnBrk="0" hangingPunct="1">
      <a:defRPr sz="1467" kern="1200">
        <a:solidFill>
          <a:schemeClr val="tx1"/>
        </a:solidFill>
        <a:latin typeface="+mn-lt"/>
        <a:ea typeface="+mn-ea"/>
        <a:cs typeface="+mn-cs"/>
      </a:defRPr>
    </a:lvl4pPr>
    <a:lvl5pPr marL="1530418" algn="l" defTabSz="382603" rtl="0" eaLnBrk="1" latinLnBrk="0" hangingPunct="1">
      <a:defRPr sz="1467" kern="1200">
        <a:solidFill>
          <a:schemeClr val="tx1"/>
        </a:solidFill>
        <a:latin typeface="+mn-lt"/>
        <a:ea typeface="+mn-ea"/>
        <a:cs typeface="+mn-cs"/>
      </a:defRPr>
    </a:lvl5pPr>
    <a:lvl6pPr marL="1913021" algn="l" defTabSz="382603" rtl="0" eaLnBrk="1" latinLnBrk="0" hangingPunct="1">
      <a:defRPr sz="1467" kern="1200">
        <a:solidFill>
          <a:schemeClr val="tx1"/>
        </a:solidFill>
        <a:latin typeface="+mn-lt"/>
        <a:ea typeface="+mn-ea"/>
        <a:cs typeface="+mn-cs"/>
      </a:defRPr>
    </a:lvl6pPr>
    <a:lvl7pPr marL="2295624" algn="l" defTabSz="382603" rtl="0" eaLnBrk="1" latinLnBrk="0" hangingPunct="1">
      <a:defRPr sz="1467" kern="1200">
        <a:solidFill>
          <a:schemeClr val="tx1"/>
        </a:solidFill>
        <a:latin typeface="+mn-lt"/>
        <a:ea typeface="+mn-ea"/>
        <a:cs typeface="+mn-cs"/>
      </a:defRPr>
    </a:lvl7pPr>
    <a:lvl8pPr marL="2678227" algn="l" defTabSz="382603" rtl="0" eaLnBrk="1" latinLnBrk="0" hangingPunct="1">
      <a:defRPr sz="1467" kern="1200">
        <a:solidFill>
          <a:schemeClr val="tx1"/>
        </a:solidFill>
        <a:latin typeface="+mn-lt"/>
        <a:ea typeface="+mn-ea"/>
        <a:cs typeface="+mn-cs"/>
      </a:defRPr>
    </a:lvl8pPr>
    <a:lvl9pPr marL="3060834" algn="l" defTabSz="382603" rtl="0" eaLnBrk="1" latinLnBrk="0" hangingPunct="1">
      <a:defRPr sz="1467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00" d="100"/>
          <a:sy n="100" d="100"/>
        </p:scale>
        <p:origin x="108" y="21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9285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object 2"/>
          <p:cNvSpPr/>
          <p:nvPr/>
        </p:nvSpPr>
        <p:spPr>
          <a:xfrm>
            <a:off x="0" y="7650957"/>
            <a:ext cx="14630400" cy="578644"/>
          </a:xfrm>
          <a:custGeom>
            <a:avLst/>
            <a:gdLst/>
            <a:ahLst/>
            <a:cxnLst/>
            <a:rect l="l" t="t" r="r" b="b"/>
            <a:pathLst>
              <a:path w="13004800" h="6896100">
                <a:moveTo>
                  <a:pt x="0" y="6896100"/>
                </a:moveTo>
                <a:lnTo>
                  <a:pt x="13004800" y="6896100"/>
                </a:lnTo>
                <a:lnTo>
                  <a:pt x="13004800" y="0"/>
                </a:lnTo>
                <a:lnTo>
                  <a:pt x="0" y="0"/>
                </a:lnTo>
                <a:lnTo>
                  <a:pt x="0" y="68961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 sz="176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" name="Holder 6"/>
          <p:cNvSpPr>
            <a:spLocks noGrp="1"/>
          </p:cNvSpPr>
          <p:nvPr>
            <p:ph type="sldNum" sz="quarter" idx="10"/>
          </p:nvPr>
        </p:nvSpPr>
        <p:spPr>
          <a:xfrm>
            <a:off x="13315959" y="7831245"/>
            <a:ext cx="964692" cy="20548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Titel 14"/>
          <p:cNvSpPr>
            <a:spLocks noGrp="1"/>
          </p:cNvSpPr>
          <p:nvPr>
            <p:ph type="title"/>
          </p:nvPr>
        </p:nvSpPr>
        <p:spPr>
          <a:xfrm>
            <a:off x="878599" y="3921920"/>
            <a:ext cx="12197247" cy="935640"/>
          </a:xfrm>
          <a:prstGeom prst="rect">
            <a:avLst/>
          </a:prstGeom>
        </p:spPr>
        <p:txBody>
          <a:bodyPr vert="horz"/>
          <a:lstStyle>
            <a:lvl1pPr>
              <a:defRPr sz="6399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74" name="Holder 3"/>
          <p:cNvSpPr>
            <a:spLocks noGrp="1"/>
          </p:cNvSpPr>
          <p:nvPr>
            <p:ph type="body" idx="1"/>
          </p:nvPr>
        </p:nvSpPr>
        <p:spPr>
          <a:xfrm>
            <a:off x="1057275" y="3517627"/>
            <a:ext cx="9258301" cy="481964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0" i="0" cap="small">
                <a:solidFill>
                  <a:schemeClr val="accent6"/>
                </a:solidFill>
                <a:latin typeface="+mj-lt"/>
                <a:cs typeface="DINPro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Untertitel 1"/>
          <p:cNvSpPr>
            <a:spLocks noGrp="1"/>
          </p:cNvSpPr>
          <p:nvPr>
            <p:ph type="subTitle" idx="4"/>
          </p:nvPr>
        </p:nvSpPr>
        <p:spPr>
          <a:xfrm>
            <a:off x="978496" y="5007407"/>
            <a:ext cx="10241280" cy="44319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3" name="Holder 4">
            <a:extLst>
              <a:ext uri="{FF2B5EF4-FFF2-40B4-BE49-F238E27FC236}">
                <a16:creationId xmlns:a16="http://schemas.microsoft.com/office/drawing/2014/main" id="{5C779105-71D6-7294-A0D1-F110E4DA72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71776" y="7803550"/>
            <a:ext cx="9686925" cy="233173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440">
                <a:solidFill>
                  <a:srgbClr val="17375E"/>
                </a:solidFill>
              </a:defRPr>
            </a:lvl1pPr>
          </a:lstStyle>
          <a:p>
            <a:r>
              <a:rPr lang="de-DE" dirty="0"/>
              <a:t>Georg-August-Universität Göttingen</a:t>
            </a:r>
          </a:p>
        </p:txBody>
      </p:sp>
    </p:spTree>
    <p:extLst>
      <p:ext uri="{BB962C8B-B14F-4D97-AF65-F5344CB8AC3E}">
        <p14:creationId xmlns:p14="http://schemas.microsoft.com/office/powerpoint/2010/main" val="3073076921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0236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47973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33159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53494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63223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31250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21735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76093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82886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5183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object 2"/>
          <p:cNvSpPr/>
          <p:nvPr/>
        </p:nvSpPr>
        <p:spPr>
          <a:xfrm>
            <a:off x="0" y="7650957"/>
            <a:ext cx="14630400" cy="578644"/>
          </a:xfrm>
          <a:custGeom>
            <a:avLst/>
            <a:gdLst/>
            <a:ahLst/>
            <a:cxnLst/>
            <a:rect l="l" t="t" r="r" b="b"/>
            <a:pathLst>
              <a:path w="13004800" h="6896100">
                <a:moveTo>
                  <a:pt x="0" y="6896100"/>
                </a:moveTo>
                <a:lnTo>
                  <a:pt x="13004800" y="6896100"/>
                </a:lnTo>
                <a:lnTo>
                  <a:pt x="13004800" y="0"/>
                </a:lnTo>
                <a:lnTo>
                  <a:pt x="0" y="0"/>
                </a:lnTo>
                <a:lnTo>
                  <a:pt x="0" y="68961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 sz="176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57280" y="1582020"/>
            <a:ext cx="12197247" cy="689419"/>
          </a:xfrm>
          <a:prstGeom prst="rect">
            <a:avLst/>
          </a:prstGeom>
        </p:spPr>
        <p:txBody>
          <a:bodyPr lIns="0" tIns="0" rIns="0" bIns="0"/>
          <a:lstStyle>
            <a:lvl1pPr>
              <a:defRPr sz="5120" b="0" i="0">
                <a:solidFill>
                  <a:schemeClr val="tx2"/>
                </a:solidFill>
                <a:latin typeface="+mj-lt"/>
                <a:cs typeface="DINPro"/>
              </a:defRPr>
            </a:lvl1pPr>
          </a:lstStyle>
          <a:p>
            <a:r>
              <a:rPr lang="de-DE"/>
              <a:t>Mastertitelformat bearbeiten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900199" y="2617033"/>
            <a:ext cx="9258301" cy="369331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0" i="0">
                <a:solidFill>
                  <a:schemeClr val="accent6"/>
                </a:solidFill>
                <a:latin typeface="+mj-lt"/>
                <a:cs typeface="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Holder 6"/>
          <p:cNvSpPr>
            <a:spLocks noGrp="1"/>
          </p:cNvSpPr>
          <p:nvPr>
            <p:ph type="sldNum" sz="quarter" idx="4"/>
          </p:nvPr>
        </p:nvSpPr>
        <p:spPr>
          <a:xfrm>
            <a:off x="13315959" y="7831245"/>
            <a:ext cx="964692" cy="20548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A6B9A2AF-A1B5-BC38-D661-F706728C6C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71776" y="7803550"/>
            <a:ext cx="9686925" cy="233173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440">
                <a:solidFill>
                  <a:srgbClr val="17375E"/>
                </a:solidFill>
              </a:defRPr>
            </a:lvl1pPr>
          </a:lstStyle>
          <a:p>
            <a:r>
              <a:rPr lang="de-DE" dirty="0"/>
              <a:t>Georg-August-Universität Göttingen</a:t>
            </a:r>
          </a:p>
        </p:txBody>
      </p:sp>
    </p:spTree>
    <p:extLst>
      <p:ext uri="{BB962C8B-B14F-4D97-AF65-F5344CB8AC3E}">
        <p14:creationId xmlns:p14="http://schemas.microsoft.com/office/powerpoint/2010/main" val="826766350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7227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68466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object 2"/>
          <p:cNvSpPr/>
          <p:nvPr/>
        </p:nvSpPr>
        <p:spPr>
          <a:xfrm>
            <a:off x="0" y="7650957"/>
            <a:ext cx="14630400" cy="578644"/>
          </a:xfrm>
          <a:custGeom>
            <a:avLst/>
            <a:gdLst/>
            <a:ahLst/>
            <a:cxnLst/>
            <a:rect l="l" t="t" r="r" b="b"/>
            <a:pathLst>
              <a:path w="13004800" h="6896100">
                <a:moveTo>
                  <a:pt x="0" y="6896100"/>
                </a:moveTo>
                <a:lnTo>
                  <a:pt x="13004800" y="6896100"/>
                </a:lnTo>
                <a:lnTo>
                  <a:pt x="13004800" y="0"/>
                </a:lnTo>
                <a:lnTo>
                  <a:pt x="0" y="0"/>
                </a:lnTo>
                <a:lnTo>
                  <a:pt x="0" y="68961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 sz="176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Holder 4"/>
          <p:cNvSpPr>
            <a:spLocks noGrp="1"/>
          </p:cNvSpPr>
          <p:nvPr>
            <p:ph type="ftr" sz="quarter" idx="3"/>
          </p:nvPr>
        </p:nvSpPr>
        <p:spPr>
          <a:xfrm>
            <a:off x="2771776" y="7803550"/>
            <a:ext cx="9686925" cy="233173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44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de-DE"/>
              <a:t>Digitales Lernen und Lehren</a:t>
            </a:r>
            <a:endParaRPr lang="de-DE" dirty="0"/>
          </a:p>
        </p:txBody>
      </p:sp>
      <p:sp>
        <p:nvSpPr>
          <p:cNvPr id="9" name="Holder 5"/>
          <p:cNvSpPr>
            <a:spLocks noGrp="1"/>
          </p:cNvSpPr>
          <p:nvPr>
            <p:ph type="dt" sz="half" idx="2"/>
          </p:nvPr>
        </p:nvSpPr>
        <p:spPr>
          <a:xfrm>
            <a:off x="349758" y="7800978"/>
            <a:ext cx="1650493" cy="23574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AF2001-D7C6-4A74-BD43-05E2361C95CE}" type="datetime1">
              <a:rPr lang="de-DE" smtClean="0"/>
              <a:t>07.07.2026</a:t>
            </a:fld>
            <a:endParaRPr lang="en-US" dirty="0"/>
          </a:p>
        </p:txBody>
      </p:sp>
      <p:sp>
        <p:nvSpPr>
          <p:cNvPr id="10" name="Holder 6"/>
          <p:cNvSpPr>
            <a:spLocks noGrp="1"/>
          </p:cNvSpPr>
          <p:nvPr>
            <p:ph type="sldNum" sz="quarter" idx="10"/>
          </p:nvPr>
        </p:nvSpPr>
        <p:spPr>
          <a:xfrm>
            <a:off x="13315959" y="7831245"/>
            <a:ext cx="964692" cy="20548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Titel 14"/>
          <p:cNvSpPr>
            <a:spLocks noGrp="1"/>
          </p:cNvSpPr>
          <p:nvPr>
            <p:ph type="title"/>
          </p:nvPr>
        </p:nvSpPr>
        <p:spPr>
          <a:xfrm>
            <a:off x="878599" y="3921920"/>
            <a:ext cx="12197247" cy="935640"/>
          </a:xfrm>
          <a:prstGeom prst="rect">
            <a:avLst/>
          </a:prstGeom>
        </p:spPr>
        <p:txBody>
          <a:bodyPr vert="horz"/>
          <a:lstStyle>
            <a:lvl1pPr>
              <a:defRPr sz="6399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74" name="Holder 3"/>
          <p:cNvSpPr>
            <a:spLocks noGrp="1"/>
          </p:cNvSpPr>
          <p:nvPr>
            <p:ph type="body" idx="1"/>
          </p:nvPr>
        </p:nvSpPr>
        <p:spPr>
          <a:xfrm>
            <a:off x="1057275" y="3517627"/>
            <a:ext cx="9258301" cy="481964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0" i="0" cap="small">
                <a:solidFill>
                  <a:schemeClr val="accent6"/>
                </a:solidFill>
                <a:latin typeface="+mj-lt"/>
                <a:cs typeface="DINPro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Untertitel 1"/>
          <p:cNvSpPr>
            <a:spLocks noGrp="1"/>
          </p:cNvSpPr>
          <p:nvPr>
            <p:ph type="subTitle" idx="4"/>
          </p:nvPr>
        </p:nvSpPr>
        <p:spPr>
          <a:xfrm>
            <a:off x="978496" y="5007407"/>
            <a:ext cx="10241280" cy="44319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807233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object 2"/>
          <p:cNvSpPr/>
          <p:nvPr/>
        </p:nvSpPr>
        <p:spPr>
          <a:xfrm>
            <a:off x="0" y="7650957"/>
            <a:ext cx="14630400" cy="578644"/>
          </a:xfrm>
          <a:custGeom>
            <a:avLst/>
            <a:gdLst/>
            <a:ahLst/>
            <a:cxnLst/>
            <a:rect l="l" t="t" r="r" b="b"/>
            <a:pathLst>
              <a:path w="13004800" h="6896100">
                <a:moveTo>
                  <a:pt x="0" y="6896100"/>
                </a:moveTo>
                <a:lnTo>
                  <a:pt x="13004800" y="6896100"/>
                </a:lnTo>
                <a:lnTo>
                  <a:pt x="13004800" y="0"/>
                </a:lnTo>
                <a:lnTo>
                  <a:pt x="0" y="0"/>
                </a:lnTo>
                <a:lnTo>
                  <a:pt x="0" y="68961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 sz="176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57280" y="1582020"/>
            <a:ext cx="12197247" cy="689419"/>
          </a:xfrm>
          <a:prstGeom prst="rect">
            <a:avLst/>
          </a:prstGeom>
        </p:spPr>
        <p:txBody>
          <a:bodyPr lIns="0" tIns="0" rIns="0" bIns="0"/>
          <a:lstStyle>
            <a:lvl1pPr>
              <a:defRPr sz="5120" b="0" i="0">
                <a:solidFill>
                  <a:schemeClr val="tx2"/>
                </a:solidFill>
                <a:latin typeface="+mj-lt"/>
                <a:cs typeface="DINPro"/>
              </a:defRPr>
            </a:lvl1pPr>
          </a:lstStyle>
          <a:p>
            <a:r>
              <a:rPr lang="de-DE"/>
              <a:t>Mastertitelformat bearbeiten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900199" y="2617033"/>
            <a:ext cx="9258301" cy="369331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0" i="0">
                <a:solidFill>
                  <a:schemeClr val="accent6"/>
                </a:solidFill>
                <a:latin typeface="+mj-lt"/>
                <a:cs typeface="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Holder 4"/>
          <p:cNvSpPr>
            <a:spLocks noGrp="1"/>
          </p:cNvSpPr>
          <p:nvPr>
            <p:ph type="ftr" sz="quarter" idx="3"/>
          </p:nvPr>
        </p:nvSpPr>
        <p:spPr>
          <a:xfrm>
            <a:off x="2771776" y="7803550"/>
            <a:ext cx="9686925" cy="233173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44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de-DE"/>
              <a:t>Digitales Lernen und Lehren</a:t>
            </a:r>
            <a:endParaRPr lang="de-DE" dirty="0"/>
          </a:p>
        </p:txBody>
      </p:sp>
      <p:sp>
        <p:nvSpPr>
          <p:cNvPr id="9" name="Holder 5"/>
          <p:cNvSpPr>
            <a:spLocks noGrp="1"/>
          </p:cNvSpPr>
          <p:nvPr>
            <p:ph type="dt" sz="half" idx="2"/>
          </p:nvPr>
        </p:nvSpPr>
        <p:spPr>
          <a:xfrm>
            <a:off x="349758" y="7800978"/>
            <a:ext cx="1650493" cy="23574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DB4574-9BAB-42BA-AD05-6D96141DFB78}" type="datetime1">
              <a:rPr lang="de-DE" smtClean="0"/>
              <a:t>07.07.2026</a:t>
            </a:fld>
            <a:endParaRPr lang="en-US" dirty="0"/>
          </a:p>
        </p:txBody>
      </p:sp>
      <p:sp>
        <p:nvSpPr>
          <p:cNvPr id="10" name="Holder 6"/>
          <p:cNvSpPr>
            <a:spLocks noGrp="1"/>
          </p:cNvSpPr>
          <p:nvPr>
            <p:ph type="sldNum" sz="quarter" idx="4"/>
          </p:nvPr>
        </p:nvSpPr>
        <p:spPr>
          <a:xfrm>
            <a:off x="13315959" y="7831245"/>
            <a:ext cx="964692" cy="20548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136936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object 2"/>
          <p:cNvSpPr/>
          <p:nvPr/>
        </p:nvSpPr>
        <p:spPr>
          <a:xfrm>
            <a:off x="0" y="7650957"/>
            <a:ext cx="14630400" cy="578644"/>
          </a:xfrm>
          <a:custGeom>
            <a:avLst/>
            <a:gdLst/>
            <a:ahLst/>
            <a:cxnLst/>
            <a:rect l="l" t="t" r="r" b="b"/>
            <a:pathLst>
              <a:path w="13004800" h="6896100">
                <a:moveTo>
                  <a:pt x="0" y="6896100"/>
                </a:moveTo>
                <a:lnTo>
                  <a:pt x="13004800" y="6896100"/>
                </a:lnTo>
                <a:lnTo>
                  <a:pt x="13004800" y="0"/>
                </a:lnTo>
                <a:lnTo>
                  <a:pt x="0" y="0"/>
                </a:lnTo>
                <a:lnTo>
                  <a:pt x="0" y="68961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 sz="176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57280" y="1582020"/>
            <a:ext cx="12197247" cy="689419"/>
          </a:xfrm>
          <a:prstGeom prst="rect">
            <a:avLst/>
          </a:prstGeom>
        </p:spPr>
        <p:txBody>
          <a:bodyPr lIns="0" tIns="0" rIns="0" bIns="0"/>
          <a:lstStyle>
            <a:lvl1pPr>
              <a:defRPr sz="5120" b="0" i="0">
                <a:solidFill>
                  <a:schemeClr val="tx2"/>
                </a:solidFill>
                <a:latin typeface="+mj-lt"/>
                <a:cs typeface="DINPro"/>
              </a:defRPr>
            </a:lvl1pPr>
          </a:lstStyle>
          <a:p>
            <a:r>
              <a:rPr lang="de-DE"/>
              <a:t>Mastertitelformat bearbeiten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39354" y="2617033"/>
            <a:ext cx="9298798" cy="369331"/>
          </a:xfrm>
          <a:prstGeom prst="rect">
            <a:avLst/>
          </a:prstGeom>
        </p:spPr>
        <p:txBody>
          <a:bodyPr lIns="0" tIns="0" rIns="0" bIns="0"/>
          <a:lstStyle>
            <a:lvl1pPr marL="457112" indent="-457112">
              <a:spcAft>
                <a:spcPts val="603"/>
              </a:spcAft>
              <a:buClr>
                <a:schemeClr val="tx2"/>
              </a:buClr>
              <a:buSzPct val="104000"/>
              <a:buFont typeface="Calibri" panose="020F0502020204030204" pitchFamily="34" charset="0"/>
              <a:buChar char="•"/>
              <a:defRPr sz="3200" b="0" i="0" baseline="0">
                <a:solidFill>
                  <a:schemeClr val="accent6"/>
                </a:solidFill>
                <a:latin typeface="+mj-lt"/>
                <a:cs typeface="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Holder 4"/>
          <p:cNvSpPr>
            <a:spLocks noGrp="1"/>
          </p:cNvSpPr>
          <p:nvPr>
            <p:ph type="ftr" sz="quarter" idx="3"/>
          </p:nvPr>
        </p:nvSpPr>
        <p:spPr>
          <a:xfrm>
            <a:off x="2771776" y="7803550"/>
            <a:ext cx="9686925" cy="233173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44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de-DE"/>
              <a:t>Digitales Lernen und Lehren</a:t>
            </a:r>
            <a:endParaRPr lang="de-DE" dirty="0"/>
          </a:p>
        </p:txBody>
      </p:sp>
      <p:sp>
        <p:nvSpPr>
          <p:cNvPr id="9" name="Holder 5"/>
          <p:cNvSpPr>
            <a:spLocks noGrp="1"/>
          </p:cNvSpPr>
          <p:nvPr>
            <p:ph type="dt" sz="half" idx="2"/>
          </p:nvPr>
        </p:nvSpPr>
        <p:spPr>
          <a:xfrm>
            <a:off x="349758" y="7800978"/>
            <a:ext cx="1650493" cy="23574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359C55-773A-4F87-941D-38859F48EF7C}" type="datetime1">
              <a:rPr lang="de-DE" smtClean="0"/>
              <a:t>07.07.2026</a:t>
            </a:fld>
            <a:endParaRPr lang="en-US" dirty="0"/>
          </a:p>
        </p:txBody>
      </p:sp>
      <p:sp>
        <p:nvSpPr>
          <p:cNvPr id="10" name="Holder 6"/>
          <p:cNvSpPr>
            <a:spLocks noGrp="1"/>
          </p:cNvSpPr>
          <p:nvPr>
            <p:ph type="sldNum" sz="quarter" idx="4"/>
          </p:nvPr>
        </p:nvSpPr>
        <p:spPr>
          <a:xfrm>
            <a:off x="13315959" y="7831245"/>
            <a:ext cx="964692" cy="20548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347352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Großes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30"/>
          <p:cNvSpPr>
            <a:spLocks noGrp="1"/>
          </p:cNvSpPr>
          <p:nvPr>
            <p:ph type="body" sz="quarter" idx="12" hasCustomPrompt="1"/>
          </p:nvPr>
        </p:nvSpPr>
        <p:spPr>
          <a:xfrm>
            <a:off x="9544058" y="444703"/>
            <a:ext cx="4543425" cy="295465"/>
          </a:xfrm>
          <a:prstGeom prst="rect">
            <a:avLst/>
          </a:prstGeom>
        </p:spPr>
        <p:txBody>
          <a:bodyPr vert="horz"/>
          <a:lstStyle>
            <a:lvl1pPr algn="r">
              <a:defRPr sz="1920" baseline="0">
                <a:solidFill>
                  <a:srgbClr val="7F7F7F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de-DE" dirty="0"/>
              <a:t>Institut/Zentrum für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13"/>
          </p:nvPr>
        </p:nvSpPr>
        <p:spPr>
          <a:xfrm>
            <a:off x="0" y="1120141"/>
            <a:ext cx="14630400" cy="6566256"/>
          </a:xfrm>
          <a:prstGeom prst="rect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7" name="Holder 4"/>
          <p:cNvSpPr>
            <a:spLocks noGrp="1"/>
          </p:cNvSpPr>
          <p:nvPr>
            <p:ph type="ftr" sz="quarter" idx="3"/>
          </p:nvPr>
        </p:nvSpPr>
        <p:spPr>
          <a:xfrm>
            <a:off x="2771776" y="7803550"/>
            <a:ext cx="9686925" cy="233173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44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de-DE"/>
              <a:t>Digitales Lernen und Lehren</a:t>
            </a:r>
            <a:endParaRPr lang="de-DE" dirty="0"/>
          </a:p>
        </p:txBody>
      </p:sp>
      <p:sp>
        <p:nvSpPr>
          <p:cNvPr id="8" name="Holder 5"/>
          <p:cNvSpPr>
            <a:spLocks noGrp="1"/>
          </p:cNvSpPr>
          <p:nvPr>
            <p:ph type="dt" sz="half" idx="2"/>
          </p:nvPr>
        </p:nvSpPr>
        <p:spPr>
          <a:xfrm>
            <a:off x="349758" y="7800978"/>
            <a:ext cx="1650493" cy="23574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F9045-72C0-4FC6-8DBB-AA13DF7FCDBD}" type="datetime1">
              <a:rPr lang="de-DE" smtClean="0"/>
              <a:t>07.07.2026</a:t>
            </a:fld>
            <a:endParaRPr lang="en-US" dirty="0"/>
          </a:p>
        </p:txBody>
      </p:sp>
      <p:sp>
        <p:nvSpPr>
          <p:cNvPr id="9" name="Holder 6"/>
          <p:cNvSpPr>
            <a:spLocks noGrp="1"/>
          </p:cNvSpPr>
          <p:nvPr>
            <p:ph type="sldNum" sz="quarter" idx="4"/>
          </p:nvPr>
        </p:nvSpPr>
        <p:spPr>
          <a:xfrm>
            <a:off x="13315959" y="7831245"/>
            <a:ext cx="964692" cy="20548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583746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x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object 2"/>
          <p:cNvSpPr/>
          <p:nvPr/>
        </p:nvSpPr>
        <p:spPr>
          <a:xfrm>
            <a:off x="0" y="7650957"/>
            <a:ext cx="14630400" cy="578644"/>
          </a:xfrm>
          <a:custGeom>
            <a:avLst/>
            <a:gdLst/>
            <a:ahLst/>
            <a:cxnLst/>
            <a:rect l="l" t="t" r="r" b="b"/>
            <a:pathLst>
              <a:path w="13004800" h="6896100">
                <a:moveTo>
                  <a:pt x="0" y="6896100"/>
                </a:moveTo>
                <a:lnTo>
                  <a:pt x="13004800" y="6896100"/>
                </a:lnTo>
                <a:lnTo>
                  <a:pt x="13004800" y="0"/>
                </a:lnTo>
                <a:lnTo>
                  <a:pt x="0" y="0"/>
                </a:lnTo>
                <a:lnTo>
                  <a:pt x="0" y="68961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 sz="2347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57276" y="1582017"/>
            <a:ext cx="12197247" cy="689419"/>
          </a:xfrm>
          <a:prstGeom prst="rect">
            <a:avLst/>
          </a:prstGeom>
        </p:spPr>
        <p:txBody>
          <a:bodyPr lIns="0" tIns="0" rIns="0" bIns="0"/>
          <a:lstStyle>
            <a:lvl1pPr>
              <a:defRPr sz="4479" b="0" i="0">
                <a:solidFill>
                  <a:schemeClr val="tx2"/>
                </a:solidFill>
                <a:latin typeface="+mj-lt"/>
                <a:cs typeface="DINPro"/>
              </a:defRPr>
            </a:lvl1pPr>
          </a:lstStyle>
          <a:p>
            <a:r>
              <a:rPr lang="de-DE"/>
              <a:t>Mastertitelformat bearbeiten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57275" y="2617033"/>
            <a:ext cx="9258301" cy="36933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 b="0" i="0">
                <a:solidFill>
                  <a:srgbClr val="7F7F7F"/>
                </a:solidFill>
                <a:latin typeface="+mj-lt"/>
                <a:cs typeface="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Holder 4"/>
          <p:cNvSpPr>
            <a:spLocks noGrp="1"/>
          </p:cNvSpPr>
          <p:nvPr>
            <p:ph type="ftr" sz="quarter" idx="3"/>
          </p:nvPr>
        </p:nvSpPr>
        <p:spPr>
          <a:xfrm>
            <a:off x="2771775" y="7803547"/>
            <a:ext cx="9686925" cy="233173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44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de-DE"/>
              <a:t>Digitales Lernen und Lehren</a:t>
            </a:r>
            <a:endParaRPr lang="de-DE" dirty="0"/>
          </a:p>
        </p:txBody>
      </p:sp>
      <p:sp>
        <p:nvSpPr>
          <p:cNvPr id="9" name="Holder 5"/>
          <p:cNvSpPr>
            <a:spLocks noGrp="1"/>
          </p:cNvSpPr>
          <p:nvPr>
            <p:ph type="dt" sz="half" idx="2"/>
          </p:nvPr>
        </p:nvSpPr>
        <p:spPr>
          <a:xfrm>
            <a:off x="349758" y="7800975"/>
            <a:ext cx="1650493" cy="23574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740B47-B172-4722-A516-AC5961296EDF}" type="datetime1">
              <a:rPr lang="de-DE" smtClean="0"/>
              <a:t>07.07.2026</a:t>
            </a:fld>
            <a:endParaRPr lang="en-US" dirty="0"/>
          </a:p>
        </p:txBody>
      </p:sp>
      <p:sp>
        <p:nvSpPr>
          <p:cNvPr id="10" name="Holder 6"/>
          <p:cNvSpPr>
            <a:spLocks noGrp="1"/>
          </p:cNvSpPr>
          <p:nvPr>
            <p:ph type="sldNum" sz="quarter" idx="4"/>
          </p:nvPr>
        </p:nvSpPr>
        <p:spPr>
          <a:xfrm>
            <a:off x="13315953" y="7831240"/>
            <a:ext cx="964692" cy="20548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87529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ex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object 2"/>
          <p:cNvSpPr/>
          <p:nvPr/>
        </p:nvSpPr>
        <p:spPr>
          <a:xfrm>
            <a:off x="0" y="7650957"/>
            <a:ext cx="14630400" cy="578644"/>
          </a:xfrm>
          <a:custGeom>
            <a:avLst/>
            <a:gdLst/>
            <a:ahLst/>
            <a:cxnLst/>
            <a:rect l="l" t="t" r="r" b="b"/>
            <a:pathLst>
              <a:path w="13004800" h="6896100">
                <a:moveTo>
                  <a:pt x="0" y="6896100"/>
                </a:moveTo>
                <a:lnTo>
                  <a:pt x="13004800" y="6896100"/>
                </a:lnTo>
                <a:lnTo>
                  <a:pt x="13004800" y="0"/>
                </a:lnTo>
                <a:lnTo>
                  <a:pt x="0" y="0"/>
                </a:lnTo>
                <a:lnTo>
                  <a:pt x="0" y="68961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 sz="2347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57276" y="1582017"/>
            <a:ext cx="12197247" cy="689419"/>
          </a:xfrm>
          <a:prstGeom prst="rect">
            <a:avLst/>
          </a:prstGeom>
        </p:spPr>
        <p:txBody>
          <a:bodyPr lIns="0" tIns="0" rIns="0" bIns="0"/>
          <a:lstStyle>
            <a:lvl1pPr>
              <a:defRPr sz="4479" b="0" i="0">
                <a:solidFill>
                  <a:schemeClr val="tx2"/>
                </a:solidFill>
                <a:latin typeface="+mj-lt"/>
                <a:cs typeface="DINPro"/>
              </a:defRPr>
            </a:lvl1pPr>
          </a:lstStyle>
          <a:p>
            <a:r>
              <a:rPr lang="de-DE"/>
              <a:t>Mastertitelformat bearbeiten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57275" y="2617033"/>
            <a:ext cx="9258301" cy="36933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 b="0" i="0">
                <a:solidFill>
                  <a:srgbClr val="7F7F7F"/>
                </a:solidFill>
                <a:latin typeface="+mj-lt"/>
                <a:cs typeface="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Holder 4"/>
          <p:cNvSpPr>
            <a:spLocks noGrp="1"/>
          </p:cNvSpPr>
          <p:nvPr>
            <p:ph type="ftr" sz="quarter" idx="3"/>
          </p:nvPr>
        </p:nvSpPr>
        <p:spPr>
          <a:xfrm>
            <a:off x="2771775" y="7803547"/>
            <a:ext cx="9686925" cy="233173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44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de-DE"/>
              <a:t>Digitales Lernen und Lehren</a:t>
            </a:r>
            <a:endParaRPr lang="de-DE" dirty="0"/>
          </a:p>
        </p:txBody>
      </p:sp>
      <p:sp>
        <p:nvSpPr>
          <p:cNvPr id="9" name="Holder 5"/>
          <p:cNvSpPr>
            <a:spLocks noGrp="1"/>
          </p:cNvSpPr>
          <p:nvPr>
            <p:ph type="dt" sz="half" idx="2"/>
          </p:nvPr>
        </p:nvSpPr>
        <p:spPr>
          <a:xfrm>
            <a:off x="349758" y="7800975"/>
            <a:ext cx="1650493" cy="23574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0A85B-E614-4406-9212-92B3E1AD8967}" type="datetime1">
              <a:rPr lang="de-DE" smtClean="0"/>
              <a:t>07.07.2026</a:t>
            </a:fld>
            <a:endParaRPr lang="en-US" dirty="0"/>
          </a:p>
        </p:txBody>
      </p:sp>
      <p:sp>
        <p:nvSpPr>
          <p:cNvPr id="10" name="Holder 6"/>
          <p:cNvSpPr>
            <a:spLocks noGrp="1"/>
          </p:cNvSpPr>
          <p:nvPr>
            <p:ph type="sldNum" sz="quarter" idx="4"/>
          </p:nvPr>
        </p:nvSpPr>
        <p:spPr>
          <a:xfrm>
            <a:off x="13315953" y="7831240"/>
            <a:ext cx="964692" cy="20548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45902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object 2"/>
          <p:cNvSpPr/>
          <p:nvPr/>
        </p:nvSpPr>
        <p:spPr>
          <a:xfrm>
            <a:off x="0" y="7650957"/>
            <a:ext cx="14630400" cy="578644"/>
          </a:xfrm>
          <a:custGeom>
            <a:avLst/>
            <a:gdLst/>
            <a:ahLst/>
            <a:cxnLst/>
            <a:rect l="l" t="t" r="r" b="b"/>
            <a:pathLst>
              <a:path w="13004800" h="6896100">
                <a:moveTo>
                  <a:pt x="0" y="6896100"/>
                </a:moveTo>
                <a:lnTo>
                  <a:pt x="13004800" y="6896100"/>
                </a:lnTo>
                <a:lnTo>
                  <a:pt x="13004800" y="0"/>
                </a:lnTo>
                <a:lnTo>
                  <a:pt x="0" y="0"/>
                </a:lnTo>
                <a:lnTo>
                  <a:pt x="0" y="68961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 sz="176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57280" y="1582020"/>
            <a:ext cx="12197247" cy="689419"/>
          </a:xfrm>
          <a:prstGeom prst="rect">
            <a:avLst/>
          </a:prstGeom>
        </p:spPr>
        <p:txBody>
          <a:bodyPr lIns="0" tIns="0" rIns="0" bIns="0"/>
          <a:lstStyle>
            <a:lvl1pPr>
              <a:defRPr sz="5120" b="0" i="0">
                <a:solidFill>
                  <a:schemeClr val="tx2"/>
                </a:solidFill>
                <a:latin typeface="+mj-lt"/>
                <a:cs typeface="DINPro"/>
              </a:defRPr>
            </a:lvl1pPr>
          </a:lstStyle>
          <a:p>
            <a:r>
              <a:rPr lang="de-DE"/>
              <a:t>Mastertitelformat bearbeiten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39354" y="2617033"/>
            <a:ext cx="9298798" cy="369331"/>
          </a:xfrm>
          <a:prstGeom prst="rect">
            <a:avLst/>
          </a:prstGeom>
        </p:spPr>
        <p:txBody>
          <a:bodyPr lIns="0" tIns="0" rIns="0" bIns="0"/>
          <a:lstStyle>
            <a:lvl1pPr marL="457112" indent="-457112">
              <a:spcAft>
                <a:spcPts val="603"/>
              </a:spcAft>
              <a:buClr>
                <a:schemeClr val="tx2"/>
              </a:buClr>
              <a:buSzPct val="104000"/>
              <a:buFont typeface="Calibri" panose="020F0502020204030204" pitchFamily="34" charset="0"/>
              <a:buChar char="•"/>
              <a:defRPr sz="3200" b="0" i="0" baseline="0">
                <a:solidFill>
                  <a:schemeClr val="accent6"/>
                </a:solidFill>
                <a:latin typeface="+mj-lt"/>
                <a:cs typeface="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Holder 6"/>
          <p:cNvSpPr>
            <a:spLocks noGrp="1"/>
          </p:cNvSpPr>
          <p:nvPr>
            <p:ph type="sldNum" sz="quarter" idx="4"/>
          </p:nvPr>
        </p:nvSpPr>
        <p:spPr>
          <a:xfrm>
            <a:off x="13315959" y="7831245"/>
            <a:ext cx="964692" cy="20548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A2A3FDC1-395E-940C-6438-016026E6FD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71776" y="7803550"/>
            <a:ext cx="9686925" cy="233173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440">
                <a:solidFill>
                  <a:srgbClr val="17375E"/>
                </a:solidFill>
              </a:defRPr>
            </a:lvl1pPr>
          </a:lstStyle>
          <a:p>
            <a:r>
              <a:rPr lang="de-DE" dirty="0"/>
              <a:t>Georg-August-Universität Göttingen</a:t>
            </a:r>
          </a:p>
        </p:txBody>
      </p:sp>
    </p:spTree>
    <p:extLst>
      <p:ext uri="{BB962C8B-B14F-4D97-AF65-F5344CB8AC3E}">
        <p14:creationId xmlns:p14="http://schemas.microsoft.com/office/powerpoint/2010/main" val="2581987134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Großes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30"/>
          <p:cNvSpPr>
            <a:spLocks noGrp="1"/>
          </p:cNvSpPr>
          <p:nvPr>
            <p:ph type="body" sz="quarter" idx="12" hasCustomPrompt="1"/>
          </p:nvPr>
        </p:nvSpPr>
        <p:spPr>
          <a:xfrm>
            <a:off x="9544058" y="444703"/>
            <a:ext cx="4543425" cy="295465"/>
          </a:xfrm>
          <a:prstGeom prst="rect">
            <a:avLst/>
          </a:prstGeom>
        </p:spPr>
        <p:txBody>
          <a:bodyPr vert="horz"/>
          <a:lstStyle>
            <a:lvl1pPr algn="r">
              <a:defRPr sz="1920" baseline="0">
                <a:solidFill>
                  <a:srgbClr val="7F7F7F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de-DE" dirty="0"/>
              <a:t>Institut/Zentrum für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13"/>
          </p:nvPr>
        </p:nvSpPr>
        <p:spPr>
          <a:xfrm>
            <a:off x="0" y="1120141"/>
            <a:ext cx="14630400" cy="6566256"/>
          </a:xfrm>
          <a:prstGeom prst="rect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7" name="Holder 4"/>
          <p:cNvSpPr>
            <a:spLocks noGrp="1"/>
          </p:cNvSpPr>
          <p:nvPr>
            <p:ph type="ftr" sz="quarter" idx="3"/>
          </p:nvPr>
        </p:nvSpPr>
        <p:spPr>
          <a:xfrm>
            <a:off x="2771776" y="7803550"/>
            <a:ext cx="9686925" cy="233173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44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de-DE"/>
              <a:t>Digitales Lernen und Lehren</a:t>
            </a:r>
            <a:endParaRPr lang="de-DE" dirty="0"/>
          </a:p>
        </p:txBody>
      </p:sp>
      <p:sp>
        <p:nvSpPr>
          <p:cNvPr id="8" name="Holder 5"/>
          <p:cNvSpPr>
            <a:spLocks noGrp="1"/>
          </p:cNvSpPr>
          <p:nvPr>
            <p:ph type="dt" sz="half" idx="2"/>
          </p:nvPr>
        </p:nvSpPr>
        <p:spPr>
          <a:xfrm>
            <a:off x="349758" y="7800978"/>
            <a:ext cx="1650493" cy="23574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F9045-72C0-4FC6-8DBB-AA13DF7FCDBD}" type="datetime1">
              <a:rPr lang="de-DE" smtClean="0"/>
              <a:t>07.07.2026</a:t>
            </a:fld>
            <a:endParaRPr lang="en-US" dirty="0"/>
          </a:p>
        </p:txBody>
      </p:sp>
      <p:sp>
        <p:nvSpPr>
          <p:cNvPr id="9" name="Holder 6"/>
          <p:cNvSpPr>
            <a:spLocks noGrp="1"/>
          </p:cNvSpPr>
          <p:nvPr>
            <p:ph type="sldNum" sz="quarter" idx="4"/>
          </p:nvPr>
        </p:nvSpPr>
        <p:spPr>
          <a:xfrm>
            <a:off x="13315959" y="7831245"/>
            <a:ext cx="964692" cy="20548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4117334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ex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object 2"/>
          <p:cNvSpPr/>
          <p:nvPr/>
        </p:nvSpPr>
        <p:spPr>
          <a:xfrm>
            <a:off x="0" y="7650957"/>
            <a:ext cx="14630400" cy="578644"/>
          </a:xfrm>
          <a:custGeom>
            <a:avLst/>
            <a:gdLst/>
            <a:ahLst/>
            <a:cxnLst/>
            <a:rect l="l" t="t" r="r" b="b"/>
            <a:pathLst>
              <a:path w="13004800" h="6896100">
                <a:moveTo>
                  <a:pt x="0" y="6896100"/>
                </a:moveTo>
                <a:lnTo>
                  <a:pt x="13004800" y="6896100"/>
                </a:lnTo>
                <a:lnTo>
                  <a:pt x="13004800" y="0"/>
                </a:lnTo>
                <a:lnTo>
                  <a:pt x="0" y="0"/>
                </a:lnTo>
                <a:lnTo>
                  <a:pt x="0" y="68961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 sz="2347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57276" y="1582017"/>
            <a:ext cx="12197247" cy="689419"/>
          </a:xfrm>
          <a:prstGeom prst="rect">
            <a:avLst/>
          </a:prstGeom>
        </p:spPr>
        <p:txBody>
          <a:bodyPr lIns="0" tIns="0" rIns="0" bIns="0"/>
          <a:lstStyle>
            <a:lvl1pPr>
              <a:defRPr sz="4479" b="0" i="0">
                <a:solidFill>
                  <a:schemeClr val="tx2"/>
                </a:solidFill>
                <a:latin typeface="+mj-lt"/>
                <a:cs typeface="DINPro"/>
              </a:defRPr>
            </a:lvl1pPr>
          </a:lstStyle>
          <a:p>
            <a:r>
              <a:rPr lang="de-DE"/>
              <a:t>Mastertitelformat bearbeiten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57275" y="2617033"/>
            <a:ext cx="9258301" cy="36933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 b="0" i="0">
                <a:solidFill>
                  <a:srgbClr val="7F7F7F"/>
                </a:solidFill>
                <a:latin typeface="+mj-lt"/>
                <a:cs typeface="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Holder 4"/>
          <p:cNvSpPr>
            <a:spLocks noGrp="1"/>
          </p:cNvSpPr>
          <p:nvPr>
            <p:ph type="ftr" sz="quarter" idx="3"/>
          </p:nvPr>
        </p:nvSpPr>
        <p:spPr>
          <a:xfrm>
            <a:off x="2771775" y="7803547"/>
            <a:ext cx="9686925" cy="233173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44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de-DE"/>
              <a:t>Digitales Lernen und Lehren</a:t>
            </a:r>
            <a:endParaRPr lang="de-DE" dirty="0"/>
          </a:p>
        </p:txBody>
      </p:sp>
      <p:sp>
        <p:nvSpPr>
          <p:cNvPr id="9" name="Holder 5"/>
          <p:cNvSpPr>
            <a:spLocks noGrp="1"/>
          </p:cNvSpPr>
          <p:nvPr>
            <p:ph type="dt" sz="half" idx="2"/>
          </p:nvPr>
        </p:nvSpPr>
        <p:spPr>
          <a:xfrm>
            <a:off x="349758" y="7800975"/>
            <a:ext cx="1650493" cy="23574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740B47-B172-4722-A516-AC5961296EDF}" type="datetime1">
              <a:rPr lang="de-DE" smtClean="0"/>
              <a:t>07.07.2026</a:t>
            </a:fld>
            <a:endParaRPr lang="en-US" dirty="0"/>
          </a:p>
        </p:txBody>
      </p:sp>
      <p:sp>
        <p:nvSpPr>
          <p:cNvPr id="10" name="Holder 6"/>
          <p:cNvSpPr>
            <a:spLocks noGrp="1"/>
          </p:cNvSpPr>
          <p:nvPr>
            <p:ph type="sldNum" sz="quarter" idx="4"/>
          </p:nvPr>
        </p:nvSpPr>
        <p:spPr>
          <a:xfrm>
            <a:off x="13315953" y="7831240"/>
            <a:ext cx="964692" cy="20548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50629224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ex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object 2"/>
          <p:cNvSpPr/>
          <p:nvPr/>
        </p:nvSpPr>
        <p:spPr>
          <a:xfrm>
            <a:off x="0" y="7650957"/>
            <a:ext cx="14630400" cy="578644"/>
          </a:xfrm>
          <a:custGeom>
            <a:avLst/>
            <a:gdLst/>
            <a:ahLst/>
            <a:cxnLst/>
            <a:rect l="l" t="t" r="r" b="b"/>
            <a:pathLst>
              <a:path w="13004800" h="6896100">
                <a:moveTo>
                  <a:pt x="0" y="6896100"/>
                </a:moveTo>
                <a:lnTo>
                  <a:pt x="13004800" y="6896100"/>
                </a:lnTo>
                <a:lnTo>
                  <a:pt x="13004800" y="0"/>
                </a:lnTo>
                <a:lnTo>
                  <a:pt x="0" y="0"/>
                </a:lnTo>
                <a:lnTo>
                  <a:pt x="0" y="68961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 sz="2347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57276" y="1582017"/>
            <a:ext cx="12197247" cy="689419"/>
          </a:xfrm>
          <a:prstGeom prst="rect">
            <a:avLst/>
          </a:prstGeom>
        </p:spPr>
        <p:txBody>
          <a:bodyPr lIns="0" tIns="0" rIns="0" bIns="0"/>
          <a:lstStyle>
            <a:lvl1pPr>
              <a:defRPr sz="4479" b="0" i="0">
                <a:solidFill>
                  <a:schemeClr val="tx2"/>
                </a:solidFill>
                <a:latin typeface="+mj-lt"/>
                <a:cs typeface="DINPro"/>
              </a:defRPr>
            </a:lvl1pPr>
          </a:lstStyle>
          <a:p>
            <a:r>
              <a:rPr lang="de-DE"/>
              <a:t>Mastertitelformat bearbeiten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57275" y="2617033"/>
            <a:ext cx="9258301" cy="36933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 b="0" i="0">
                <a:solidFill>
                  <a:srgbClr val="7F7F7F"/>
                </a:solidFill>
                <a:latin typeface="+mj-lt"/>
                <a:cs typeface="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Holder 4"/>
          <p:cNvSpPr>
            <a:spLocks noGrp="1"/>
          </p:cNvSpPr>
          <p:nvPr>
            <p:ph type="ftr" sz="quarter" idx="3"/>
          </p:nvPr>
        </p:nvSpPr>
        <p:spPr>
          <a:xfrm>
            <a:off x="2771775" y="7803547"/>
            <a:ext cx="9686925" cy="233173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44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de-DE"/>
              <a:t>Digitales Lernen und Lehren</a:t>
            </a:r>
            <a:endParaRPr lang="de-DE" dirty="0"/>
          </a:p>
        </p:txBody>
      </p:sp>
      <p:sp>
        <p:nvSpPr>
          <p:cNvPr id="9" name="Holder 5"/>
          <p:cNvSpPr>
            <a:spLocks noGrp="1"/>
          </p:cNvSpPr>
          <p:nvPr>
            <p:ph type="dt" sz="half" idx="2"/>
          </p:nvPr>
        </p:nvSpPr>
        <p:spPr>
          <a:xfrm>
            <a:off x="349758" y="7800975"/>
            <a:ext cx="1650493" cy="23574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0A85B-E614-4406-9212-92B3E1AD8967}" type="datetime1">
              <a:rPr lang="de-DE" smtClean="0"/>
              <a:t>07.07.2026</a:t>
            </a:fld>
            <a:endParaRPr lang="en-US" dirty="0"/>
          </a:p>
        </p:txBody>
      </p:sp>
      <p:sp>
        <p:nvSpPr>
          <p:cNvPr id="10" name="Holder 6"/>
          <p:cNvSpPr>
            <a:spLocks noGrp="1"/>
          </p:cNvSpPr>
          <p:nvPr>
            <p:ph type="sldNum" sz="quarter" idx="4"/>
          </p:nvPr>
        </p:nvSpPr>
        <p:spPr>
          <a:xfrm>
            <a:off x="13315953" y="7831240"/>
            <a:ext cx="964692" cy="20548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25832773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0689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1207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5200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5.xml"/><Relationship Id="rId9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 13"/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/>
        </p:blipFill>
        <p:spPr>
          <a:xfrm>
            <a:off x="4333" y="2440"/>
            <a:ext cx="14608749" cy="8224727"/>
          </a:xfrm>
          <a:prstGeom prst="rect">
            <a:avLst/>
          </a:prstGeom>
        </p:spPr>
      </p:pic>
      <p:sp>
        <p:nvSpPr>
          <p:cNvPr id="7" name="Holder 4"/>
          <p:cNvSpPr>
            <a:spLocks noGrp="1"/>
          </p:cNvSpPr>
          <p:nvPr>
            <p:ph type="ftr" sz="quarter" idx="3"/>
          </p:nvPr>
        </p:nvSpPr>
        <p:spPr>
          <a:xfrm>
            <a:off x="2771776" y="7803550"/>
            <a:ext cx="9686925" cy="233173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440">
                <a:solidFill>
                  <a:srgbClr val="17375E"/>
                </a:solidFill>
              </a:defRPr>
            </a:lvl1pPr>
          </a:lstStyle>
          <a:p>
            <a:r>
              <a:rPr lang="de-DE" dirty="0"/>
              <a:t>Georg-August-Universität Göttingen</a:t>
            </a:r>
          </a:p>
        </p:txBody>
      </p:sp>
      <p:sp>
        <p:nvSpPr>
          <p:cNvPr id="9" name="Holder 6"/>
          <p:cNvSpPr>
            <a:spLocks noGrp="1"/>
          </p:cNvSpPr>
          <p:nvPr>
            <p:ph type="sldNum" sz="quarter" idx="4"/>
          </p:nvPr>
        </p:nvSpPr>
        <p:spPr>
          <a:xfrm>
            <a:off x="13315959" y="7831245"/>
            <a:ext cx="964692" cy="20548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94495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</p:sldLayoutIdLst>
  <p:hf sldNum="0" hdr="0" ftr="0" dt="0"/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59087" eaLnBrk="1" hangingPunct="1">
        <a:defRPr>
          <a:latin typeface="+mn-lt"/>
          <a:ea typeface="+mn-ea"/>
          <a:cs typeface="+mn-cs"/>
        </a:defRPr>
      </a:lvl2pPr>
      <a:lvl3pPr marL="918175" eaLnBrk="1" hangingPunct="1">
        <a:defRPr>
          <a:latin typeface="+mn-lt"/>
          <a:ea typeface="+mn-ea"/>
          <a:cs typeface="+mn-cs"/>
        </a:defRPr>
      </a:lvl3pPr>
      <a:lvl4pPr marL="1377261" eaLnBrk="1" hangingPunct="1">
        <a:defRPr>
          <a:latin typeface="+mn-lt"/>
          <a:ea typeface="+mn-ea"/>
          <a:cs typeface="+mn-cs"/>
        </a:defRPr>
      </a:lvl4pPr>
      <a:lvl5pPr marL="1836349" eaLnBrk="1" hangingPunct="1">
        <a:defRPr>
          <a:latin typeface="+mn-lt"/>
          <a:ea typeface="+mn-ea"/>
          <a:cs typeface="+mn-cs"/>
        </a:defRPr>
      </a:lvl5pPr>
      <a:lvl6pPr marL="2295433" eaLnBrk="1" hangingPunct="1">
        <a:defRPr>
          <a:latin typeface="+mn-lt"/>
          <a:ea typeface="+mn-ea"/>
          <a:cs typeface="+mn-cs"/>
        </a:defRPr>
      </a:lvl6pPr>
      <a:lvl7pPr marL="2754524" eaLnBrk="1" hangingPunct="1">
        <a:defRPr>
          <a:latin typeface="+mn-lt"/>
          <a:ea typeface="+mn-ea"/>
          <a:cs typeface="+mn-cs"/>
        </a:defRPr>
      </a:lvl7pPr>
      <a:lvl8pPr marL="3213609" eaLnBrk="1" hangingPunct="1">
        <a:defRPr>
          <a:latin typeface="+mn-lt"/>
          <a:ea typeface="+mn-ea"/>
          <a:cs typeface="+mn-cs"/>
        </a:defRPr>
      </a:lvl8pPr>
      <a:lvl9pPr marL="3672697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9087" eaLnBrk="1" hangingPunct="1">
        <a:defRPr>
          <a:latin typeface="+mn-lt"/>
          <a:ea typeface="+mn-ea"/>
          <a:cs typeface="+mn-cs"/>
        </a:defRPr>
      </a:lvl2pPr>
      <a:lvl3pPr marL="918175" eaLnBrk="1" hangingPunct="1">
        <a:defRPr>
          <a:latin typeface="+mn-lt"/>
          <a:ea typeface="+mn-ea"/>
          <a:cs typeface="+mn-cs"/>
        </a:defRPr>
      </a:lvl3pPr>
      <a:lvl4pPr marL="1377261" eaLnBrk="1" hangingPunct="1">
        <a:defRPr>
          <a:latin typeface="+mn-lt"/>
          <a:ea typeface="+mn-ea"/>
          <a:cs typeface="+mn-cs"/>
        </a:defRPr>
      </a:lvl4pPr>
      <a:lvl5pPr marL="1836349" eaLnBrk="1" hangingPunct="1">
        <a:defRPr>
          <a:latin typeface="+mn-lt"/>
          <a:ea typeface="+mn-ea"/>
          <a:cs typeface="+mn-cs"/>
        </a:defRPr>
      </a:lvl5pPr>
      <a:lvl6pPr marL="2295433" eaLnBrk="1" hangingPunct="1">
        <a:defRPr>
          <a:latin typeface="+mn-lt"/>
          <a:ea typeface="+mn-ea"/>
          <a:cs typeface="+mn-cs"/>
        </a:defRPr>
      </a:lvl6pPr>
      <a:lvl7pPr marL="2754524" eaLnBrk="1" hangingPunct="1">
        <a:defRPr>
          <a:latin typeface="+mn-lt"/>
          <a:ea typeface="+mn-ea"/>
          <a:cs typeface="+mn-cs"/>
        </a:defRPr>
      </a:lvl7pPr>
      <a:lvl8pPr marL="3213609" eaLnBrk="1" hangingPunct="1">
        <a:defRPr>
          <a:latin typeface="+mn-lt"/>
          <a:ea typeface="+mn-ea"/>
          <a:cs typeface="+mn-cs"/>
        </a:defRPr>
      </a:lvl8pPr>
      <a:lvl9pPr marL="3672697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4333" y="2440"/>
            <a:ext cx="14608749" cy="8224727"/>
          </a:xfrm>
          <a:prstGeom prst="rect">
            <a:avLst/>
          </a:prstGeom>
        </p:spPr>
      </p:pic>
      <p:sp>
        <p:nvSpPr>
          <p:cNvPr id="9" name="Holder 6"/>
          <p:cNvSpPr>
            <a:spLocks noGrp="1"/>
          </p:cNvSpPr>
          <p:nvPr>
            <p:ph type="sldNum" sz="quarter" idx="4"/>
          </p:nvPr>
        </p:nvSpPr>
        <p:spPr>
          <a:xfrm>
            <a:off x="13315959" y="7831245"/>
            <a:ext cx="964692" cy="20548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4067" y="226368"/>
            <a:ext cx="2271226" cy="604867"/>
          </a:xfrm>
          <a:prstGeom prst="rect">
            <a:avLst/>
          </a:prstGeom>
        </p:spPr>
      </p:pic>
      <p:sp>
        <p:nvSpPr>
          <p:cNvPr id="3" name="Holder 4">
            <a:extLst>
              <a:ext uri="{FF2B5EF4-FFF2-40B4-BE49-F238E27FC236}">
                <a16:creationId xmlns:a16="http://schemas.microsoft.com/office/drawing/2014/main" id="{EBE153A7-D6AC-9B31-5AD8-B09A452135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71776" y="7803550"/>
            <a:ext cx="9686925" cy="233173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440">
                <a:solidFill>
                  <a:srgbClr val="17375E"/>
                </a:solidFill>
              </a:defRPr>
            </a:lvl1pPr>
          </a:lstStyle>
          <a:p>
            <a:r>
              <a:rPr lang="de-DE" dirty="0"/>
              <a:t>Georg-August-Universität Göttingen</a:t>
            </a:r>
          </a:p>
        </p:txBody>
      </p:sp>
    </p:spTree>
    <p:extLst>
      <p:ext uri="{BB962C8B-B14F-4D97-AF65-F5344CB8AC3E}">
        <p14:creationId xmlns:p14="http://schemas.microsoft.com/office/powerpoint/2010/main" val="2305094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</p:sldLayoutIdLst>
  <p:hf hdr="0"/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59087" eaLnBrk="1" hangingPunct="1">
        <a:defRPr>
          <a:latin typeface="+mn-lt"/>
          <a:ea typeface="+mn-ea"/>
          <a:cs typeface="+mn-cs"/>
        </a:defRPr>
      </a:lvl2pPr>
      <a:lvl3pPr marL="918175" eaLnBrk="1" hangingPunct="1">
        <a:defRPr>
          <a:latin typeface="+mn-lt"/>
          <a:ea typeface="+mn-ea"/>
          <a:cs typeface="+mn-cs"/>
        </a:defRPr>
      </a:lvl3pPr>
      <a:lvl4pPr marL="1377261" eaLnBrk="1" hangingPunct="1">
        <a:defRPr>
          <a:latin typeface="+mn-lt"/>
          <a:ea typeface="+mn-ea"/>
          <a:cs typeface="+mn-cs"/>
        </a:defRPr>
      </a:lvl4pPr>
      <a:lvl5pPr marL="1836349" eaLnBrk="1" hangingPunct="1">
        <a:defRPr>
          <a:latin typeface="+mn-lt"/>
          <a:ea typeface="+mn-ea"/>
          <a:cs typeface="+mn-cs"/>
        </a:defRPr>
      </a:lvl5pPr>
      <a:lvl6pPr marL="2295433" eaLnBrk="1" hangingPunct="1">
        <a:defRPr>
          <a:latin typeface="+mn-lt"/>
          <a:ea typeface="+mn-ea"/>
          <a:cs typeface="+mn-cs"/>
        </a:defRPr>
      </a:lvl6pPr>
      <a:lvl7pPr marL="2754524" eaLnBrk="1" hangingPunct="1">
        <a:defRPr>
          <a:latin typeface="+mn-lt"/>
          <a:ea typeface="+mn-ea"/>
          <a:cs typeface="+mn-cs"/>
        </a:defRPr>
      </a:lvl7pPr>
      <a:lvl8pPr marL="3213609" eaLnBrk="1" hangingPunct="1">
        <a:defRPr>
          <a:latin typeface="+mn-lt"/>
          <a:ea typeface="+mn-ea"/>
          <a:cs typeface="+mn-cs"/>
        </a:defRPr>
      </a:lvl8pPr>
      <a:lvl9pPr marL="3672697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9087" eaLnBrk="1" hangingPunct="1">
        <a:defRPr>
          <a:latin typeface="+mn-lt"/>
          <a:ea typeface="+mn-ea"/>
          <a:cs typeface="+mn-cs"/>
        </a:defRPr>
      </a:lvl2pPr>
      <a:lvl3pPr marL="918175" eaLnBrk="1" hangingPunct="1">
        <a:defRPr>
          <a:latin typeface="+mn-lt"/>
          <a:ea typeface="+mn-ea"/>
          <a:cs typeface="+mn-cs"/>
        </a:defRPr>
      </a:lvl3pPr>
      <a:lvl4pPr marL="1377261" eaLnBrk="1" hangingPunct="1">
        <a:defRPr>
          <a:latin typeface="+mn-lt"/>
          <a:ea typeface="+mn-ea"/>
          <a:cs typeface="+mn-cs"/>
        </a:defRPr>
      </a:lvl4pPr>
      <a:lvl5pPr marL="1836349" eaLnBrk="1" hangingPunct="1">
        <a:defRPr>
          <a:latin typeface="+mn-lt"/>
          <a:ea typeface="+mn-ea"/>
          <a:cs typeface="+mn-cs"/>
        </a:defRPr>
      </a:lvl5pPr>
      <a:lvl6pPr marL="2295433" eaLnBrk="1" hangingPunct="1">
        <a:defRPr>
          <a:latin typeface="+mn-lt"/>
          <a:ea typeface="+mn-ea"/>
          <a:cs typeface="+mn-cs"/>
        </a:defRPr>
      </a:lvl6pPr>
      <a:lvl7pPr marL="2754524" eaLnBrk="1" hangingPunct="1">
        <a:defRPr>
          <a:latin typeface="+mn-lt"/>
          <a:ea typeface="+mn-ea"/>
          <a:cs typeface="+mn-cs"/>
        </a:defRPr>
      </a:lvl7pPr>
      <a:lvl8pPr marL="3213609" eaLnBrk="1" hangingPunct="1">
        <a:defRPr>
          <a:latin typeface="+mn-lt"/>
          <a:ea typeface="+mn-ea"/>
          <a:cs typeface="+mn-cs"/>
        </a:defRPr>
      </a:lvl8pPr>
      <a:lvl9pPr marL="3672697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creativecommons.org/publicdomain/zero/1.0/deed.de" TargetMode="Externa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01C76E25-521A-CD99-6EB4-29C1B5ED9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KI-Bias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2D1B9DD-A68A-CAF8-F447-1FD2EBF8EB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Learningnugget</a:t>
            </a: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1B0A9E93-F62D-46E2-9911-E1760EBAC59E}"/>
              </a:ext>
            </a:extLst>
          </p:cNvPr>
          <p:cNvSpPr>
            <a:spLocks noChangeAspect="1"/>
          </p:cNvSpPr>
          <p:nvPr/>
        </p:nvSpPr>
        <p:spPr>
          <a:xfrm>
            <a:off x="8184444" y="3921920"/>
            <a:ext cx="6025094" cy="3582449"/>
          </a:xfrm>
          <a:custGeom>
            <a:avLst/>
            <a:gdLst/>
            <a:ahLst/>
            <a:cxnLst/>
            <a:rect l="l" t="t" r="r" b="b"/>
            <a:pathLst>
              <a:path w="4711566" h="3807579">
                <a:moveTo>
                  <a:pt x="0" y="0"/>
                </a:moveTo>
                <a:lnTo>
                  <a:pt x="4711567" y="0"/>
                </a:lnTo>
                <a:lnTo>
                  <a:pt x="4711567" y="3807579"/>
                </a:lnTo>
                <a:lnTo>
                  <a:pt x="0" y="38075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35915"/>
            </a:stretch>
          </a:blipFill>
        </p:spPr>
        <p:txBody>
          <a:bodyPr/>
          <a:lstStyle/>
          <a:p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99606C1-C4D6-4D24-B20F-55B05986A1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206526" y="7693637"/>
            <a:ext cx="1328624" cy="46815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B01EBB65-768E-4D07-8CF0-B75F20ACE06E}"/>
              </a:ext>
            </a:extLst>
          </p:cNvPr>
          <p:cNvSpPr txBox="1"/>
          <p:nvPr/>
        </p:nvSpPr>
        <p:spPr bwMode="auto">
          <a:xfrm>
            <a:off x="8820151" y="7666200"/>
            <a:ext cx="4255696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de-DE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Diese Präsentation wurde mit Hilfe generativer KI erstellt. </a:t>
            </a:r>
          </a:p>
          <a:p>
            <a:pPr algn="just"/>
            <a:r>
              <a:rPr lang="de-DE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Alle Inhalte in dieser Präsentation stehen, soweit nicht anders angegeben, unter der </a:t>
            </a:r>
            <a:r>
              <a:rPr lang="de-DE" sz="1100" dirty="0">
                <a:solidFill>
                  <a:schemeClr val="tx1">
                    <a:lumMod val="50000"/>
                    <a:lumOff val="50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CC0-Lizenz</a:t>
            </a:r>
            <a:r>
              <a:rPr lang="de-DE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und können frei nachgenutzt werden.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200513"/>
            <a:ext cx="1238785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KI-Bias als Problem für studentische Arbeiten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362920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793790" y="3980974"/>
            <a:ext cx="13042821" cy="2047994"/>
          </a:xfrm>
          <a:prstGeom prst="roundRect">
            <a:avLst>
              <a:gd name="adj" fmla="val 4652"/>
            </a:avLst>
          </a:prstGeom>
          <a:solidFill>
            <a:srgbClr val="E2E4E9"/>
          </a:solidFill>
          <a:ln w="7620">
            <a:solidFill>
              <a:srgbClr val="C8CACF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5" name="Shape 3"/>
          <p:cNvSpPr/>
          <p:nvPr/>
        </p:nvSpPr>
        <p:spPr>
          <a:xfrm>
            <a:off x="1028224" y="4335899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373B48"/>
          </a:solidFill>
          <a:ln/>
        </p:spPr>
        <p:txBody>
          <a:bodyPr/>
          <a:lstStyle/>
          <a:p>
            <a:endParaRPr lang="de-DE"/>
          </a:p>
        </p:txBody>
      </p:sp>
      <p:sp>
        <p:nvSpPr>
          <p:cNvPr id="6" name="Text 4"/>
          <p:cNvSpPr/>
          <p:nvPr/>
        </p:nvSpPr>
        <p:spPr>
          <a:xfrm>
            <a:off x="1368385" y="4215408"/>
            <a:ext cx="560820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Fehlende Diversität in der Argumentation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1368385" y="4705826"/>
            <a:ext cx="1223379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KI-generierte Inhalte reproduzieren dominante Perspektiven aus ihren Trainingsdaten. Minderheitenmeinungen, kritische Gegenpositionen oder interdisziplinäre Ansätze werden systematisch unterrepräsentiert – die akademische Ausgewogenheit leidet.</a:t>
            </a:r>
            <a:endParaRPr lang="en-US" sz="17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381964"/>
            <a:ext cx="1238785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KI-Bias als Problem für studentische Arbeiten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544372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793790" y="4162425"/>
            <a:ext cx="13042821" cy="1685092"/>
          </a:xfrm>
          <a:prstGeom prst="roundRect">
            <a:avLst>
              <a:gd name="adj" fmla="val 5654"/>
            </a:avLst>
          </a:prstGeom>
          <a:solidFill>
            <a:srgbClr val="E2E4E9"/>
          </a:solidFill>
          <a:ln w="7620">
            <a:solidFill>
              <a:srgbClr val="C8CACF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5" name="Shape 3"/>
          <p:cNvSpPr/>
          <p:nvPr/>
        </p:nvSpPr>
        <p:spPr>
          <a:xfrm>
            <a:off x="1028224" y="4517350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373B48"/>
          </a:solidFill>
          <a:ln/>
        </p:spPr>
        <p:txBody>
          <a:bodyPr/>
          <a:lstStyle/>
          <a:p>
            <a:endParaRPr lang="de-DE"/>
          </a:p>
        </p:txBody>
      </p:sp>
      <p:sp>
        <p:nvSpPr>
          <p:cNvPr id="6" name="Text 4"/>
          <p:cNvSpPr/>
          <p:nvPr/>
        </p:nvSpPr>
        <p:spPr>
          <a:xfrm>
            <a:off x="1368385" y="4396859"/>
            <a:ext cx="453259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Eingeschränkte Literaturauswahl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1368385" y="4887278"/>
            <a:ext cx="1223379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KI-Recherchetools neigen dazu, bestimmte Autoren oder Publikationsformen zu bevorzugen. Studierende riskieren, wichtige Perspektiven oder methodische Ansätze zu übersehen, was die wissenschaftliche Tiefe ihrer Arbeit reduziert.</a:t>
            </a:r>
            <a:endParaRPr lang="en-US" sz="17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470547"/>
            <a:ext cx="1238785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KI-Bias als Problem für studentische Arbeiten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632954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793790" y="4251008"/>
            <a:ext cx="13042821" cy="1507927"/>
          </a:xfrm>
          <a:prstGeom prst="roundRect">
            <a:avLst>
              <a:gd name="adj" fmla="val 6318"/>
            </a:avLst>
          </a:prstGeom>
          <a:solidFill>
            <a:srgbClr val="FCF2B5"/>
          </a:solidFill>
          <a:ln/>
        </p:spPr>
        <p:txBody>
          <a:bodyPr/>
          <a:lstStyle/>
          <a:p>
            <a:endParaRPr lang="de-DE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604" y="4614029"/>
            <a:ext cx="354330" cy="283488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601748" y="4534495"/>
            <a:ext cx="12008048" cy="9070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Konsequenz:</a:t>
            </a:r>
            <a:r>
              <a:rPr lang="en-US" sz="2200" dirty="0">
                <a:solidFill>
                  <a:srgbClr val="000000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Kritischer Umgang und sorgfältige Validierung von KI-Outputs sind unerlässlich für die Integrität studentischer Arbeiten.</a:t>
            </a:r>
            <a:endParaRPr lang="en-US" sz="22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478" y="1286436"/>
            <a:ext cx="3664155" cy="549623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100333" y="1199911"/>
            <a:ext cx="10323589" cy="12068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750"/>
              </a:lnSpc>
              <a:buNone/>
            </a:pPr>
            <a:r>
              <a:rPr lang="en-US" sz="380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Strategien zur Vermeidung von KI-Bias</a:t>
            </a:r>
            <a:endParaRPr lang="en-US" sz="3800" dirty="0"/>
          </a:p>
        </p:txBody>
      </p:sp>
      <p:sp>
        <p:nvSpPr>
          <p:cNvPr id="4" name="Text 1"/>
          <p:cNvSpPr/>
          <p:nvPr/>
        </p:nvSpPr>
        <p:spPr>
          <a:xfrm>
            <a:off x="6162199" y="2097762"/>
            <a:ext cx="7792403" cy="308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Proaktive Maßnahmen für Studierende</a:t>
            </a:r>
            <a:endParaRPr lang="en-US" sz="1500" dirty="0"/>
          </a:p>
        </p:txBody>
      </p:sp>
      <p:sp>
        <p:nvSpPr>
          <p:cNvPr id="5" name="Shape 2"/>
          <p:cNvSpPr/>
          <p:nvPr/>
        </p:nvSpPr>
        <p:spPr>
          <a:xfrm>
            <a:off x="6162199" y="2623899"/>
            <a:ext cx="434459" cy="434459"/>
          </a:xfrm>
          <a:prstGeom prst="roundRect">
            <a:avLst>
              <a:gd name="adj" fmla="val 18668"/>
            </a:avLst>
          </a:prstGeom>
          <a:solidFill>
            <a:srgbClr val="E2E4E9"/>
          </a:solidFill>
          <a:ln w="7620">
            <a:solidFill>
              <a:srgbClr val="C8CACF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6" name="Text 3"/>
          <p:cNvSpPr/>
          <p:nvPr/>
        </p:nvSpPr>
        <p:spPr>
          <a:xfrm>
            <a:off x="6234589" y="2660094"/>
            <a:ext cx="289560" cy="361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250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1</a:t>
            </a:r>
            <a:endParaRPr lang="en-US" sz="2250" dirty="0"/>
          </a:p>
        </p:txBody>
      </p:sp>
      <p:sp>
        <p:nvSpPr>
          <p:cNvPr id="7" name="Text 4"/>
          <p:cNvSpPr/>
          <p:nvPr/>
        </p:nvSpPr>
        <p:spPr>
          <a:xfrm>
            <a:off x="6789658" y="2690217"/>
            <a:ext cx="2413754" cy="3015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Kontext verstehen</a:t>
            </a:r>
            <a:endParaRPr lang="en-US" sz="1900" dirty="0"/>
          </a:p>
        </p:txBody>
      </p:sp>
      <p:sp>
        <p:nvSpPr>
          <p:cNvPr id="8" name="Text 5"/>
          <p:cNvSpPr/>
          <p:nvPr/>
        </p:nvSpPr>
        <p:spPr>
          <a:xfrm>
            <a:off x="6789658" y="3107650"/>
            <a:ext cx="7164943" cy="9269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Recherchieren Sie die Herkunft der KI: Mit welchen Daten wurde sie trainiert? Welche Perspektiven könnten unterrepräsentiert sein? Transparenz über Entwicklungskontext schafft Bewusstsein für potenzielle Schwachstellen.</a:t>
            </a:r>
            <a:endParaRPr lang="en-US" sz="1500" dirty="0"/>
          </a:p>
        </p:txBody>
      </p:sp>
      <p:sp>
        <p:nvSpPr>
          <p:cNvPr id="9" name="Shape 6"/>
          <p:cNvSpPr/>
          <p:nvPr/>
        </p:nvSpPr>
        <p:spPr>
          <a:xfrm>
            <a:off x="6162199" y="4420672"/>
            <a:ext cx="434459" cy="434459"/>
          </a:xfrm>
          <a:prstGeom prst="roundRect">
            <a:avLst>
              <a:gd name="adj" fmla="val 18668"/>
            </a:avLst>
          </a:prstGeom>
          <a:solidFill>
            <a:srgbClr val="E2E4E9"/>
          </a:solidFill>
          <a:ln w="7620">
            <a:solidFill>
              <a:srgbClr val="C8CACF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10" name="Text 7"/>
          <p:cNvSpPr/>
          <p:nvPr/>
        </p:nvSpPr>
        <p:spPr>
          <a:xfrm>
            <a:off x="6234589" y="4456867"/>
            <a:ext cx="289560" cy="361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250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2</a:t>
            </a:r>
            <a:endParaRPr lang="en-US" sz="2250" dirty="0"/>
          </a:p>
        </p:txBody>
      </p:sp>
      <p:sp>
        <p:nvSpPr>
          <p:cNvPr id="11" name="Text 8"/>
          <p:cNvSpPr/>
          <p:nvPr/>
        </p:nvSpPr>
        <p:spPr>
          <a:xfrm>
            <a:off x="6789658" y="4486989"/>
            <a:ext cx="3299460" cy="3015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Datenquellen kritisch prüfen</a:t>
            </a:r>
            <a:endParaRPr lang="en-US" sz="1900" dirty="0"/>
          </a:p>
        </p:txBody>
      </p:sp>
      <p:sp>
        <p:nvSpPr>
          <p:cNvPr id="12" name="Text 9"/>
          <p:cNvSpPr/>
          <p:nvPr/>
        </p:nvSpPr>
        <p:spPr>
          <a:xfrm>
            <a:off x="6789658" y="4904423"/>
            <a:ext cx="7164943" cy="9269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Verifizieren Sie, ob die verwendeten Daten aktuell, repräsentativ und methodisch solide sind. Achten Sie auf zeitliche Beschränkungen und geografische oder kulturelle Verzerrungen im Datensatz.</a:t>
            </a:r>
            <a:endParaRPr lang="en-US" sz="1500" dirty="0"/>
          </a:p>
        </p:txBody>
      </p:sp>
      <p:sp>
        <p:nvSpPr>
          <p:cNvPr id="13" name="Shape 10"/>
          <p:cNvSpPr/>
          <p:nvPr/>
        </p:nvSpPr>
        <p:spPr>
          <a:xfrm>
            <a:off x="6162199" y="6217444"/>
            <a:ext cx="434459" cy="434459"/>
          </a:xfrm>
          <a:prstGeom prst="roundRect">
            <a:avLst>
              <a:gd name="adj" fmla="val 18668"/>
            </a:avLst>
          </a:prstGeom>
          <a:solidFill>
            <a:srgbClr val="E2E4E9"/>
          </a:solidFill>
          <a:ln w="7620">
            <a:solidFill>
              <a:srgbClr val="C8CACF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14" name="Text 11"/>
          <p:cNvSpPr/>
          <p:nvPr/>
        </p:nvSpPr>
        <p:spPr>
          <a:xfrm>
            <a:off x="6234589" y="6253639"/>
            <a:ext cx="289560" cy="361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250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3</a:t>
            </a:r>
            <a:endParaRPr lang="en-US" sz="2250" dirty="0"/>
          </a:p>
        </p:txBody>
      </p:sp>
      <p:sp>
        <p:nvSpPr>
          <p:cNvPr id="15" name="Text 12"/>
          <p:cNvSpPr/>
          <p:nvPr/>
        </p:nvSpPr>
        <p:spPr>
          <a:xfrm>
            <a:off x="6789658" y="6283762"/>
            <a:ext cx="4304109" cy="3015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Menschliche Validierung einbeziehen</a:t>
            </a:r>
            <a:endParaRPr lang="en-US" sz="1900" dirty="0"/>
          </a:p>
        </p:txBody>
      </p:sp>
      <p:sp>
        <p:nvSpPr>
          <p:cNvPr id="16" name="Text 13"/>
          <p:cNvSpPr/>
          <p:nvPr/>
        </p:nvSpPr>
        <p:spPr>
          <a:xfrm>
            <a:off x="6789658" y="6701195"/>
            <a:ext cx="7164943" cy="9269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Lassen Sie KI-Ergebnisse von Fachexperten überprüfen – besonders in kritischen Anwendungsfeldern. Die Kombination aus algorithmischer Effizienz und menschlicher Expertise minimiert Fehlerquellen.</a:t>
            </a:r>
            <a:endParaRPr lang="en-US" sz="15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50483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01278" y="3213259"/>
            <a:ext cx="10373558" cy="6262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900"/>
              </a:lnSpc>
              <a:buNone/>
            </a:pPr>
            <a:r>
              <a:rPr lang="en-US" sz="390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KI-Bias erkennen: Ein praktischer Leitfaden</a:t>
            </a:r>
            <a:endParaRPr lang="en-US" sz="3900" dirty="0"/>
          </a:p>
        </p:txBody>
      </p:sp>
      <p:sp>
        <p:nvSpPr>
          <p:cNvPr id="4" name="Shape 1"/>
          <p:cNvSpPr/>
          <p:nvPr/>
        </p:nvSpPr>
        <p:spPr>
          <a:xfrm>
            <a:off x="701278" y="4440555"/>
            <a:ext cx="4275653" cy="3080504"/>
          </a:xfrm>
          <a:prstGeom prst="roundRect">
            <a:avLst>
              <a:gd name="adj" fmla="val 3562"/>
            </a:avLst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de-DE"/>
          </a:p>
        </p:txBody>
      </p:sp>
      <p:sp>
        <p:nvSpPr>
          <p:cNvPr id="5" name="Shape 2"/>
          <p:cNvSpPr/>
          <p:nvPr/>
        </p:nvSpPr>
        <p:spPr>
          <a:xfrm>
            <a:off x="701278" y="4417695"/>
            <a:ext cx="4275653" cy="91440"/>
          </a:xfrm>
          <a:prstGeom prst="roundRect">
            <a:avLst>
              <a:gd name="adj" fmla="val 92044"/>
            </a:avLst>
          </a:prstGeom>
          <a:solidFill>
            <a:srgbClr val="373B48"/>
          </a:solidFill>
          <a:ln/>
        </p:spPr>
        <p:txBody>
          <a:bodyPr/>
          <a:lstStyle/>
          <a:p>
            <a:endParaRPr lang="de-DE"/>
          </a:p>
        </p:txBody>
      </p:sp>
      <p:sp>
        <p:nvSpPr>
          <p:cNvPr id="6" name="Shape 3"/>
          <p:cNvSpPr/>
          <p:nvPr/>
        </p:nvSpPr>
        <p:spPr>
          <a:xfrm>
            <a:off x="2538472" y="4140041"/>
            <a:ext cx="601147" cy="601147"/>
          </a:xfrm>
          <a:prstGeom prst="roundRect">
            <a:avLst>
              <a:gd name="adj" fmla="val 152109"/>
            </a:avLst>
          </a:prstGeom>
          <a:solidFill>
            <a:srgbClr val="373B48"/>
          </a:solidFill>
          <a:ln/>
        </p:spPr>
        <p:txBody>
          <a:bodyPr/>
          <a:lstStyle/>
          <a:p>
            <a:endParaRPr lang="de-DE"/>
          </a:p>
        </p:txBody>
      </p:sp>
      <p:sp>
        <p:nvSpPr>
          <p:cNvPr id="7" name="Text 4"/>
          <p:cNvSpPr/>
          <p:nvPr/>
        </p:nvSpPr>
        <p:spPr>
          <a:xfrm>
            <a:off x="2718852" y="4290298"/>
            <a:ext cx="240387" cy="300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1</a:t>
            </a:r>
            <a:endParaRPr lang="en-US" sz="1850" dirty="0"/>
          </a:p>
        </p:txBody>
      </p:sp>
      <p:sp>
        <p:nvSpPr>
          <p:cNvPr id="8" name="Text 5"/>
          <p:cNvSpPr/>
          <p:nvPr/>
        </p:nvSpPr>
        <p:spPr>
          <a:xfrm>
            <a:off x="924520" y="4941451"/>
            <a:ext cx="2801660" cy="313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Kritisches Hinterfragen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924520" y="5374719"/>
            <a:ext cx="3829169" cy="19230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Erscheinen die KI-Ausgaben plausibel und ausgewogen? Werden verschiedene Perspektiven berücksichtigt, oder dominiert eine einseitige Sichtweise? Reflektieren Sie aktiv über mögliche blinde Flecken.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177314" y="4440555"/>
            <a:ext cx="4275653" cy="3080504"/>
          </a:xfrm>
          <a:prstGeom prst="roundRect">
            <a:avLst>
              <a:gd name="adj" fmla="val 3562"/>
            </a:avLst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de-DE"/>
          </a:p>
        </p:txBody>
      </p:sp>
      <p:sp>
        <p:nvSpPr>
          <p:cNvPr id="11" name="Shape 8"/>
          <p:cNvSpPr/>
          <p:nvPr/>
        </p:nvSpPr>
        <p:spPr>
          <a:xfrm>
            <a:off x="5177314" y="4417695"/>
            <a:ext cx="4275653" cy="91440"/>
          </a:xfrm>
          <a:prstGeom prst="roundRect">
            <a:avLst>
              <a:gd name="adj" fmla="val 92044"/>
            </a:avLst>
          </a:prstGeom>
          <a:solidFill>
            <a:srgbClr val="373B48"/>
          </a:solidFill>
          <a:ln/>
        </p:spPr>
        <p:txBody>
          <a:bodyPr/>
          <a:lstStyle/>
          <a:p>
            <a:endParaRPr lang="de-DE"/>
          </a:p>
        </p:txBody>
      </p:sp>
      <p:sp>
        <p:nvSpPr>
          <p:cNvPr id="12" name="Shape 9"/>
          <p:cNvSpPr/>
          <p:nvPr/>
        </p:nvSpPr>
        <p:spPr>
          <a:xfrm>
            <a:off x="7014508" y="4140041"/>
            <a:ext cx="601147" cy="601147"/>
          </a:xfrm>
          <a:prstGeom prst="roundRect">
            <a:avLst>
              <a:gd name="adj" fmla="val 152109"/>
            </a:avLst>
          </a:prstGeom>
          <a:solidFill>
            <a:srgbClr val="373B48"/>
          </a:solidFill>
          <a:ln/>
        </p:spPr>
        <p:txBody>
          <a:bodyPr/>
          <a:lstStyle/>
          <a:p>
            <a:endParaRPr lang="de-DE"/>
          </a:p>
        </p:txBody>
      </p:sp>
      <p:sp>
        <p:nvSpPr>
          <p:cNvPr id="13" name="Text 10"/>
          <p:cNvSpPr/>
          <p:nvPr/>
        </p:nvSpPr>
        <p:spPr>
          <a:xfrm>
            <a:off x="7194887" y="4290298"/>
            <a:ext cx="240387" cy="300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2</a:t>
            </a:r>
            <a:endParaRPr lang="en-US" sz="1850" dirty="0"/>
          </a:p>
        </p:txBody>
      </p:sp>
      <p:sp>
        <p:nvSpPr>
          <p:cNvPr id="14" name="Text 11"/>
          <p:cNvSpPr/>
          <p:nvPr/>
        </p:nvSpPr>
        <p:spPr>
          <a:xfrm>
            <a:off x="5400556" y="4941451"/>
            <a:ext cx="3565088" cy="313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Quellenvergleich durchführen</a:t>
            </a:r>
            <a:endParaRPr lang="en-US" sz="1950" dirty="0"/>
          </a:p>
        </p:txBody>
      </p:sp>
      <p:sp>
        <p:nvSpPr>
          <p:cNvPr id="15" name="Text 12"/>
          <p:cNvSpPr/>
          <p:nvPr/>
        </p:nvSpPr>
        <p:spPr>
          <a:xfrm>
            <a:off x="5400556" y="5374719"/>
            <a:ext cx="3829169" cy="16025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Gleichen Sie KI-Ergebnisse systematisch mit alternativen Informationsquellen ab: Fachliteratur, Expertenmeinungen, andere KI-Systeme. Diskrepanzen können auf algorithmische Verzerrungen hinweisen.</a:t>
            </a:r>
            <a:endParaRPr lang="en-US" sz="1550" dirty="0"/>
          </a:p>
        </p:txBody>
      </p:sp>
      <p:sp>
        <p:nvSpPr>
          <p:cNvPr id="16" name="Shape 13"/>
          <p:cNvSpPr/>
          <p:nvPr/>
        </p:nvSpPr>
        <p:spPr>
          <a:xfrm>
            <a:off x="9653349" y="4440555"/>
            <a:ext cx="4275653" cy="3080504"/>
          </a:xfrm>
          <a:prstGeom prst="roundRect">
            <a:avLst>
              <a:gd name="adj" fmla="val 3562"/>
            </a:avLst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de-DE"/>
          </a:p>
        </p:txBody>
      </p:sp>
      <p:sp>
        <p:nvSpPr>
          <p:cNvPr id="17" name="Shape 14"/>
          <p:cNvSpPr/>
          <p:nvPr/>
        </p:nvSpPr>
        <p:spPr>
          <a:xfrm>
            <a:off x="9653349" y="4417695"/>
            <a:ext cx="4275653" cy="91440"/>
          </a:xfrm>
          <a:prstGeom prst="roundRect">
            <a:avLst>
              <a:gd name="adj" fmla="val 92044"/>
            </a:avLst>
          </a:prstGeom>
          <a:solidFill>
            <a:srgbClr val="373B48"/>
          </a:solidFill>
          <a:ln/>
        </p:spPr>
        <p:txBody>
          <a:bodyPr/>
          <a:lstStyle/>
          <a:p>
            <a:endParaRPr lang="de-DE"/>
          </a:p>
        </p:txBody>
      </p:sp>
      <p:sp>
        <p:nvSpPr>
          <p:cNvPr id="18" name="Shape 15"/>
          <p:cNvSpPr/>
          <p:nvPr/>
        </p:nvSpPr>
        <p:spPr>
          <a:xfrm>
            <a:off x="11490543" y="4140041"/>
            <a:ext cx="601147" cy="601147"/>
          </a:xfrm>
          <a:prstGeom prst="roundRect">
            <a:avLst>
              <a:gd name="adj" fmla="val 152109"/>
            </a:avLst>
          </a:prstGeom>
          <a:solidFill>
            <a:srgbClr val="373B48"/>
          </a:solidFill>
          <a:ln/>
        </p:spPr>
        <p:txBody>
          <a:bodyPr/>
          <a:lstStyle/>
          <a:p>
            <a:endParaRPr lang="de-DE"/>
          </a:p>
        </p:txBody>
      </p:sp>
      <p:sp>
        <p:nvSpPr>
          <p:cNvPr id="19" name="Text 16"/>
          <p:cNvSpPr/>
          <p:nvPr/>
        </p:nvSpPr>
        <p:spPr>
          <a:xfrm>
            <a:off x="11670923" y="4290298"/>
            <a:ext cx="240387" cy="300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3</a:t>
            </a:r>
            <a:endParaRPr lang="en-US" sz="1850" dirty="0"/>
          </a:p>
        </p:txBody>
      </p:sp>
      <p:sp>
        <p:nvSpPr>
          <p:cNvPr id="20" name="Text 17"/>
          <p:cNvSpPr/>
          <p:nvPr/>
        </p:nvSpPr>
        <p:spPr>
          <a:xfrm>
            <a:off x="9876592" y="4941451"/>
            <a:ext cx="3829169" cy="6262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Muster und Anomalien identifizieren</a:t>
            </a:r>
            <a:endParaRPr lang="en-US" sz="1950" dirty="0"/>
          </a:p>
        </p:txBody>
      </p:sp>
      <p:sp>
        <p:nvSpPr>
          <p:cNvPr id="21" name="Text 18"/>
          <p:cNvSpPr/>
          <p:nvPr/>
        </p:nvSpPr>
        <p:spPr>
          <a:xfrm>
            <a:off x="9876592" y="5687854"/>
            <a:ext cx="3829169" cy="16025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Achten Sie auf auffällige Wiederholungen, stereotype Darstellungen oder unerwartet homogene Ergebnisse. Solche Muster sind oft Indikatoren für zugrundeliegende Bias-Probleme in den Trainingsdaten.</a:t>
            </a:r>
            <a:endParaRPr lang="en-US" sz="15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17276"/>
            <a:ext cx="10022800" cy="9782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7700"/>
              </a:lnSpc>
              <a:buNone/>
            </a:pPr>
            <a:r>
              <a:rPr lang="en-US" sz="615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KI-Bias bewusst begegnen</a:t>
            </a:r>
            <a:endParaRPr lang="en-US" sz="6150" dirty="0"/>
          </a:p>
        </p:txBody>
      </p:sp>
      <p:sp>
        <p:nvSpPr>
          <p:cNvPr id="3" name="Text 1"/>
          <p:cNvSpPr/>
          <p:nvPr/>
        </p:nvSpPr>
        <p:spPr>
          <a:xfrm>
            <a:off x="793790" y="3335655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Zentrale Erkenntnis</a:t>
            </a:r>
            <a:endParaRPr lang="en-US" sz="2650" dirty="0"/>
          </a:p>
        </p:txBody>
      </p:sp>
      <p:sp>
        <p:nvSpPr>
          <p:cNvPr id="4" name="Text 2"/>
          <p:cNvSpPr/>
          <p:nvPr/>
        </p:nvSpPr>
        <p:spPr>
          <a:xfrm>
            <a:off x="793790" y="4101108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KI-Bias stellt eine reale und bedeutsame Herausforderung für den Einsatz künstlicher Intelligenz in Studium und Lehre dar. Die Qualität akademischer Arbeit hängt maßgeblich vom verantwortungsvollen Umgang mit diesen Systemen ab.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5082064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Durch geschärftes Bewusstsein, kritische Reflexion und systematische Validierung können Studierende die Risiken minimieren und gleichzeitig die Potenziale von KI-Technologien produktiv nutzen.</a:t>
            </a:r>
            <a:endParaRPr lang="en-US" sz="1750" dirty="0"/>
          </a:p>
        </p:txBody>
      </p:sp>
      <p:sp>
        <p:nvSpPr>
          <p:cNvPr id="6" name="Shape 4"/>
          <p:cNvSpPr/>
          <p:nvPr/>
        </p:nvSpPr>
        <p:spPr>
          <a:xfrm>
            <a:off x="793790" y="6176400"/>
            <a:ext cx="13042821" cy="35957"/>
          </a:xfrm>
          <a:prstGeom prst="rect">
            <a:avLst/>
          </a:prstGeom>
          <a:solidFill>
            <a:srgbClr val="52586B">
              <a:alpha val="50000"/>
            </a:srgbClr>
          </a:solidFill>
          <a:ln/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953232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Was ist KI-Bias?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5002173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Definition</a:t>
            </a:r>
            <a:endParaRPr lang="en-US" sz="2650" dirty="0"/>
          </a:p>
        </p:txBody>
      </p:sp>
      <p:sp>
        <p:nvSpPr>
          <p:cNvPr id="5" name="Text 2"/>
          <p:cNvSpPr/>
          <p:nvPr/>
        </p:nvSpPr>
        <p:spPr>
          <a:xfrm>
            <a:off x="793790" y="5767626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KI-Bias bezeichnet systematische Fehler oder Vorurteile in den Entscheidungen künstlicher Intelligenz. 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93790" y="6385679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Diese Verzerrungen entstehen durch unausgewogene Trainingsdaten, algorithmische Designentscheidungen oder den spezifischen Einsatzkontext der KI-Systeme.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3312438"/>
            <a:ext cx="509123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Relevanz im Hochschulkontext</a:t>
            </a:r>
            <a:endParaRPr lang="en-US" sz="2650" dirty="0"/>
          </a:p>
        </p:txBody>
      </p:sp>
      <p:sp>
        <p:nvSpPr>
          <p:cNvPr id="3" name="Text 1"/>
          <p:cNvSpPr/>
          <p:nvPr/>
        </p:nvSpPr>
        <p:spPr>
          <a:xfrm>
            <a:off x="793790" y="4191357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In Studium und Lehre kann KI-Bias erhebliche Auswirkungen haben: von der Objektivität automatisierter Bewertungssysteme über die Qualität von Literaturempfehlungen bis hin zur Verlässlichkeit generierter Lehrinhalte.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28336"/>
            <a:ext cx="818209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Drei Hauptformen von KI-Bias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090743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Verstehen Sie die unterschiedlichen Mechanismen, durch die Voreingenommenheit in KI-Systeme gelangt</a:t>
            </a: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793790" y="3708797"/>
            <a:ext cx="4196358" cy="2592348"/>
          </a:xfrm>
          <a:prstGeom prst="roundRect">
            <a:avLst>
              <a:gd name="adj" fmla="val 3675"/>
            </a:avLst>
          </a:prstGeom>
          <a:solidFill>
            <a:srgbClr val="E2E4E9"/>
          </a:solidFill>
          <a:ln w="7620">
            <a:solidFill>
              <a:srgbClr val="C8CACF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5" name="Shape 3"/>
          <p:cNvSpPr/>
          <p:nvPr/>
        </p:nvSpPr>
        <p:spPr>
          <a:xfrm>
            <a:off x="1028224" y="3943231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373B48"/>
          </a:solidFill>
          <a:ln/>
        </p:spPr>
        <p:txBody>
          <a:bodyPr/>
          <a:lstStyle/>
          <a:p>
            <a:endParaRPr lang="de-DE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390" y="4092059"/>
            <a:ext cx="306110" cy="382667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028224" y="485048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Sample Bias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1028224" y="5340906"/>
            <a:ext cx="372749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Verzerrungen durch nicht-repräsentative Trainingsdaten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5216962" y="3708797"/>
            <a:ext cx="4196358" cy="2592348"/>
          </a:xfrm>
          <a:prstGeom prst="roundRect">
            <a:avLst>
              <a:gd name="adj" fmla="val 3675"/>
            </a:avLst>
          </a:prstGeom>
          <a:solidFill>
            <a:srgbClr val="E2E4E9"/>
          </a:solidFill>
          <a:ln w="7620">
            <a:solidFill>
              <a:srgbClr val="C8CACF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10" name="Shape 7"/>
          <p:cNvSpPr/>
          <p:nvPr/>
        </p:nvSpPr>
        <p:spPr>
          <a:xfrm>
            <a:off x="5451396" y="3943231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373B48"/>
          </a:solidFill>
          <a:ln/>
        </p:spPr>
        <p:txBody>
          <a:bodyPr/>
          <a:lstStyle/>
          <a:p>
            <a:endParaRPr lang="de-DE"/>
          </a:p>
        </p:txBody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562" y="4092059"/>
            <a:ext cx="306110" cy="382667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5451396" y="485048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Automation Bias</a:t>
            </a:r>
            <a:endParaRPr lang="en-US" sz="2200" dirty="0"/>
          </a:p>
        </p:txBody>
      </p:sp>
      <p:sp>
        <p:nvSpPr>
          <p:cNvPr id="13" name="Text 9"/>
          <p:cNvSpPr/>
          <p:nvPr/>
        </p:nvSpPr>
        <p:spPr>
          <a:xfrm>
            <a:off x="5451396" y="5340906"/>
            <a:ext cx="372749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Übermäßiges Vertrauen in KI-Entscheidungen</a:t>
            </a:r>
            <a:endParaRPr lang="en-US" sz="1750" dirty="0"/>
          </a:p>
        </p:txBody>
      </p:sp>
      <p:sp>
        <p:nvSpPr>
          <p:cNvPr id="14" name="Shape 10"/>
          <p:cNvSpPr/>
          <p:nvPr/>
        </p:nvSpPr>
        <p:spPr>
          <a:xfrm>
            <a:off x="9640133" y="3708797"/>
            <a:ext cx="4196358" cy="2592348"/>
          </a:xfrm>
          <a:prstGeom prst="roundRect">
            <a:avLst>
              <a:gd name="adj" fmla="val 3675"/>
            </a:avLst>
          </a:prstGeom>
          <a:solidFill>
            <a:srgbClr val="E2E4E9"/>
          </a:solidFill>
          <a:ln w="7620">
            <a:solidFill>
              <a:srgbClr val="C8CACF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15" name="Shape 11"/>
          <p:cNvSpPr/>
          <p:nvPr/>
        </p:nvSpPr>
        <p:spPr>
          <a:xfrm>
            <a:off x="9874568" y="3943231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373B48"/>
          </a:solidFill>
          <a:ln/>
        </p:spPr>
        <p:txBody>
          <a:bodyPr/>
          <a:lstStyle/>
          <a:p>
            <a:endParaRPr lang="de-DE"/>
          </a:p>
        </p:txBody>
      </p:sp>
      <p:pic>
        <p:nvPicPr>
          <p:cNvPr id="1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1734" y="4092059"/>
            <a:ext cx="306110" cy="382667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9874568" y="485048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Ignorance Bias</a:t>
            </a:r>
            <a:endParaRPr lang="en-US" sz="2200" dirty="0"/>
          </a:p>
        </p:txBody>
      </p:sp>
      <p:sp>
        <p:nvSpPr>
          <p:cNvPr id="18" name="Text 13"/>
          <p:cNvSpPr/>
          <p:nvPr/>
        </p:nvSpPr>
        <p:spPr>
          <a:xfrm>
            <a:off x="9874568" y="5340906"/>
            <a:ext cx="372749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Fehlerhafte Ergebnisse durch unvollständige Daten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15553" y="483632"/>
            <a:ext cx="11964233" cy="5495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00"/>
              </a:lnSpc>
              <a:buNone/>
            </a:pPr>
            <a:r>
              <a:rPr lang="en-US" sz="345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Sample Bias: Wenn Trainingsdaten die Realität verzerren</a:t>
            </a:r>
            <a:endParaRPr lang="en-US" sz="3450" dirty="0"/>
          </a:p>
        </p:txBody>
      </p:sp>
      <p:sp>
        <p:nvSpPr>
          <p:cNvPr id="3" name="Text 1"/>
          <p:cNvSpPr/>
          <p:nvPr/>
        </p:nvSpPr>
        <p:spPr>
          <a:xfrm>
            <a:off x="615553" y="1472922"/>
            <a:ext cx="2720102" cy="329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Was ist Sample Bias?</a:t>
            </a:r>
            <a:endParaRPr lang="en-US" sz="2050" dirty="0"/>
          </a:p>
        </p:txBody>
      </p:sp>
      <p:sp>
        <p:nvSpPr>
          <p:cNvPr id="4" name="Text 2"/>
          <p:cNvSpPr/>
          <p:nvPr/>
        </p:nvSpPr>
        <p:spPr>
          <a:xfrm>
            <a:off x="615553" y="1978581"/>
            <a:ext cx="6485096" cy="8440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Sample Bias entsteht, wenn die Daten, mit denen eine KI trainiert wurde, nicht die Vielfalt der realen Zielgruppe widerspiegeln. Dies führt zu systematischen Fehlern bei unterrepräsentierten Gruppen.</a:t>
            </a:r>
            <a:endParaRPr lang="en-US" sz="1350" dirty="0"/>
          </a:p>
        </p:txBody>
      </p:sp>
      <p:sp>
        <p:nvSpPr>
          <p:cNvPr id="5" name="Shape 3"/>
          <p:cNvSpPr/>
          <p:nvPr/>
        </p:nvSpPr>
        <p:spPr>
          <a:xfrm>
            <a:off x="615553" y="3020497"/>
            <a:ext cx="6485096" cy="1309926"/>
          </a:xfrm>
          <a:prstGeom prst="roundRect">
            <a:avLst>
              <a:gd name="adj" fmla="val 5640"/>
            </a:avLst>
          </a:prstGeom>
          <a:solidFill>
            <a:srgbClr val="D4D6DE"/>
          </a:solidFill>
          <a:ln/>
        </p:spPr>
        <p:txBody>
          <a:bodyPr/>
          <a:lstStyle/>
          <a:p>
            <a:endParaRPr lang="de-DE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408" y="3284458"/>
            <a:ext cx="219789" cy="175855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187053" y="3240286"/>
            <a:ext cx="5737741" cy="8440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Beispiel:</a:t>
            </a:r>
            <a:r>
              <a:rPr lang="en-US" sz="1350" dirty="0">
                <a:solidFill>
                  <a:srgbClr val="000000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Gesichtserkennungssysteme zeigen deutlich höhere Fehlerquoten bei der Identifikation dunkelhäutiger Gesichter – ein direktes Resultat unausgewogener Trainingsdatensätze.</a:t>
            </a:r>
            <a:endParaRPr lang="en-US" sz="1350" dirty="0"/>
          </a:p>
        </p:txBody>
      </p:sp>
      <p:sp>
        <p:nvSpPr>
          <p:cNvPr id="8" name="Text 5"/>
          <p:cNvSpPr/>
          <p:nvPr/>
        </p:nvSpPr>
        <p:spPr>
          <a:xfrm>
            <a:off x="615553" y="4528304"/>
            <a:ext cx="6485096" cy="2251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00" i="1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Quelle: "Gender Shades" (Buolamwini &amp; Gebru, 2018) – </a:t>
            </a:r>
            <a:r>
              <a:rPr lang="en-US" sz="11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MIT Media Lab</a:t>
            </a:r>
            <a:endParaRPr lang="en-US" sz="110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7371" y="1494949"/>
            <a:ext cx="6016896" cy="601689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97762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Automation Bias: Die Gefahr des blinden Vertrauens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855482"/>
            <a:ext cx="13042821" cy="1730812"/>
          </a:xfrm>
          <a:prstGeom prst="roundRect">
            <a:avLst>
              <a:gd name="adj" fmla="val 8453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EEE27D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4" name="Shape 2"/>
          <p:cNvSpPr/>
          <p:nvPr/>
        </p:nvSpPr>
        <p:spPr>
          <a:xfrm>
            <a:off x="763310" y="3855482"/>
            <a:ext cx="121920" cy="1730812"/>
          </a:xfrm>
          <a:prstGeom prst="roundRect">
            <a:avLst>
              <a:gd name="adj" fmla="val 78139"/>
            </a:avLst>
          </a:prstGeom>
          <a:solidFill>
            <a:srgbClr val="EEE27D"/>
          </a:solidFill>
          <a:ln/>
        </p:spPr>
        <p:txBody>
          <a:bodyPr/>
          <a:lstStyle/>
          <a:p>
            <a:endParaRPr lang="de-DE"/>
          </a:p>
        </p:txBody>
      </p:sp>
      <p:sp>
        <p:nvSpPr>
          <p:cNvPr id="5" name="Text 3"/>
          <p:cNvSpPr/>
          <p:nvPr/>
        </p:nvSpPr>
        <p:spPr>
          <a:xfrm>
            <a:off x="1142524" y="411277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Definition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142524" y="4603194"/>
            <a:ext cx="1243679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Automation Bias beschreibt die menschliche Tendenz, KI-generierten Empfehlungen unkritisch zu folgen – selbst wenn diese fehlerhaft oder unvollständig sind.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5841444"/>
            <a:ext cx="13042821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endParaRPr lang="en-US" sz="1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7954" y="1219796"/>
            <a:ext cx="3096935" cy="347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Akademisches Beispiel</a:t>
            </a:r>
            <a:endParaRPr lang="en-US" sz="2150" dirty="0"/>
          </a:p>
        </p:txBody>
      </p:sp>
      <p:sp>
        <p:nvSpPr>
          <p:cNvPr id="3" name="Text 1"/>
          <p:cNvSpPr/>
          <p:nvPr/>
        </p:nvSpPr>
        <p:spPr>
          <a:xfrm>
            <a:off x="790680" y="1701736"/>
            <a:ext cx="13074491" cy="7112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Studierende verlassen sich bei der Literaturrecherche häufig ausschließlich auf KI-Empfehlungen, ohne alternative Suchstrategien zu nutzen. Resultat: wichtige Quellen, die nicht dem algorithmischen Muster entsprechen, bleiben unentdeckt.</a:t>
            </a:r>
            <a:endParaRPr lang="en-US" sz="17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1869" y="2469237"/>
            <a:ext cx="11386661" cy="5254823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5899026" y="2980508"/>
            <a:ext cx="2857801" cy="3572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2400" b="1" dirty="0">
                <a:solidFill>
                  <a:srgbClr val="FFFFFF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Automation Bias</a:t>
            </a:r>
            <a:endParaRPr lang="en-US" sz="2400" b="1" dirty="0"/>
          </a:p>
        </p:txBody>
      </p:sp>
      <p:sp>
        <p:nvSpPr>
          <p:cNvPr id="6" name="Text 3"/>
          <p:cNvSpPr/>
          <p:nvPr/>
        </p:nvSpPr>
        <p:spPr>
          <a:xfrm>
            <a:off x="2101127" y="5777622"/>
            <a:ext cx="1917902" cy="5715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20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Unkritisches Vertrauen</a:t>
            </a:r>
            <a:endParaRPr lang="en-US" sz="20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3593" y="4564445"/>
            <a:ext cx="482651" cy="482651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0611025" y="5744281"/>
            <a:ext cx="1917902" cy="714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20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Reduzierte Eigenprüfung</a:t>
            </a:r>
            <a:endParaRPr lang="en-US" sz="20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36192" y="4568811"/>
            <a:ext cx="482651" cy="482651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4933526" y="6184064"/>
            <a:ext cx="1917902" cy="5715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20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Fehlerhafte Empfehlungen</a:t>
            </a:r>
            <a:endParaRPr lang="en-US" sz="200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1152" y="4920281"/>
            <a:ext cx="482651" cy="482651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7791327" y="6158662"/>
            <a:ext cx="1917902" cy="5715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20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Unvollständige Daten</a:t>
            </a:r>
            <a:endParaRPr lang="en-US" sz="20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83551" y="4894879"/>
            <a:ext cx="482650" cy="48265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1858" y="1273077"/>
            <a:ext cx="3939458" cy="590918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38188" y="1361598"/>
            <a:ext cx="7667625" cy="19773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150"/>
              </a:lnSpc>
              <a:buNone/>
            </a:pPr>
            <a:r>
              <a:rPr lang="en-US" sz="415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Ignorance Bias: Wenn fehlende Daten zu Fehlschlüssen führen</a:t>
            </a:r>
            <a:endParaRPr lang="en-US" sz="4150" dirty="0"/>
          </a:p>
        </p:txBody>
      </p:sp>
      <p:sp>
        <p:nvSpPr>
          <p:cNvPr id="4" name="Text 1"/>
          <p:cNvSpPr/>
          <p:nvPr/>
        </p:nvSpPr>
        <p:spPr>
          <a:xfrm>
            <a:off x="738188" y="3225998"/>
            <a:ext cx="2758202" cy="3954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45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Kernproblem</a:t>
            </a:r>
            <a:endParaRPr lang="en-US" sz="2450" dirty="0"/>
          </a:p>
        </p:txBody>
      </p:sp>
      <p:sp>
        <p:nvSpPr>
          <p:cNvPr id="5" name="Text 2"/>
          <p:cNvSpPr/>
          <p:nvPr/>
        </p:nvSpPr>
        <p:spPr>
          <a:xfrm>
            <a:off x="738188" y="3832265"/>
            <a:ext cx="2758202" cy="30357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Ignorance Bias entsteht, wenn KI-Systeme Entscheidungen auf Basis unvollständiger Informationen treffen. Fehlende Kontextdaten führen zu ungenauen oder irreführenden Schlussfolgerungen.</a:t>
            </a:r>
            <a:endParaRPr lang="en-US" sz="1650" dirty="0"/>
          </a:p>
        </p:txBody>
      </p:sp>
      <p:sp>
        <p:nvSpPr>
          <p:cNvPr id="6" name="Text 3"/>
          <p:cNvSpPr/>
          <p:nvPr/>
        </p:nvSpPr>
        <p:spPr>
          <a:xfrm>
            <a:off x="4018598" y="3225998"/>
            <a:ext cx="4394716" cy="7908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45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Konkreter Fall: Textzusammenfassung</a:t>
            </a:r>
            <a:endParaRPr lang="en-US" sz="2450" dirty="0"/>
          </a:p>
        </p:txBody>
      </p:sp>
      <p:sp>
        <p:nvSpPr>
          <p:cNvPr id="7" name="Text 4"/>
          <p:cNvSpPr/>
          <p:nvPr/>
        </p:nvSpPr>
        <p:spPr>
          <a:xfrm>
            <a:off x="4018598" y="4227671"/>
            <a:ext cx="4394716" cy="23611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KI-Tools zur automatischen Zusammenfassung wissenschaftlicher Artikel können essentielle Kontextinformationen übersehen. Das Ergebnis sind verkürzte Darstellungen, die Kernaussagen verfälschen oder wichtige Einschränkungen der Originalstudien verschweigen.</a:t>
            </a:r>
            <a:endParaRPr lang="en-US" sz="1650" dirty="0"/>
          </a:p>
        </p:txBody>
      </p:sp>
      <p:sp>
        <p:nvSpPr>
          <p:cNvPr id="8" name="Text 5"/>
          <p:cNvSpPr/>
          <p:nvPr/>
        </p:nvSpPr>
        <p:spPr>
          <a:xfrm>
            <a:off x="4018598" y="6778585"/>
            <a:ext cx="4394716" cy="539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Quelle: "Contextual Ignorance in AI-Generated Summaries" (Journal of Educational Technology, 2022)</a:t>
            </a:r>
            <a:endParaRPr lang="en-US" sz="13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381964"/>
            <a:ext cx="1238785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KI-Bias als Problem für studentische Arbeiten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544372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793790" y="4162425"/>
            <a:ext cx="13042821" cy="1685092"/>
          </a:xfrm>
          <a:prstGeom prst="roundRect">
            <a:avLst>
              <a:gd name="adj" fmla="val 5654"/>
            </a:avLst>
          </a:prstGeom>
          <a:solidFill>
            <a:srgbClr val="E2E4E9"/>
          </a:solidFill>
          <a:ln w="7620">
            <a:solidFill>
              <a:srgbClr val="C8CACF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5" name="Shape 3"/>
          <p:cNvSpPr/>
          <p:nvPr/>
        </p:nvSpPr>
        <p:spPr>
          <a:xfrm>
            <a:off x="1028224" y="4517350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373B48"/>
          </a:solidFill>
          <a:ln/>
        </p:spPr>
        <p:txBody>
          <a:bodyPr/>
          <a:lstStyle/>
          <a:p>
            <a:endParaRPr lang="de-DE"/>
          </a:p>
        </p:txBody>
      </p:sp>
      <p:sp>
        <p:nvSpPr>
          <p:cNvPr id="6" name="Text 4"/>
          <p:cNvSpPr/>
          <p:nvPr/>
        </p:nvSpPr>
        <p:spPr>
          <a:xfrm>
            <a:off x="1368385" y="4396859"/>
            <a:ext cx="397740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Risiko von Fehlinformationen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1368385" y="4887278"/>
            <a:ext cx="1223379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KI kann veraltete Daten, ungenaue Fakten oder falsche Kausalzusammenhänge präsentieren. Besonders in Fächern wie Medizin, Jura oder Naturwissenschaften können solche Fehler die Glaubwürdigkeit der Arbeit fundamental untergraben.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LL-Vorlage">
  <a:themeElements>
    <a:clrScheme name="Farben Uni Göttingen">
      <a:dk1>
        <a:sysClr val="windowText" lastClr="000000"/>
      </a:dk1>
      <a:lt1>
        <a:sysClr val="window" lastClr="FFFFFF"/>
      </a:lt1>
      <a:dk2>
        <a:srgbClr val="005F9B"/>
      </a:dk2>
      <a:lt2>
        <a:srgbClr val="50A5D2"/>
      </a:lt2>
      <a:accent1>
        <a:srgbClr val="153268"/>
      </a:accent1>
      <a:accent2>
        <a:srgbClr val="3B3B3A"/>
      </a:accent2>
      <a:accent3>
        <a:srgbClr val="84BFEA"/>
      </a:accent3>
      <a:accent4>
        <a:srgbClr val="EAE2D8"/>
      </a:accent4>
      <a:accent5>
        <a:srgbClr val="F6F4F0"/>
      </a:accent5>
      <a:accent6>
        <a:srgbClr val="575756"/>
      </a:accent6>
      <a:hlink>
        <a:srgbClr val="0033CC"/>
      </a:hlink>
      <a:folHlink>
        <a:srgbClr val="6600C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LL-Vorlage" id="{163E9416-AC07-4000-AE89-4646F55EB54C}" vid="{165DBEAB-0EC2-4D4B-A10E-17AAC095DFC5}"/>
    </a:ext>
  </a:extLst>
</a:theme>
</file>

<file path=ppt/theme/theme2.xml><?xml version="1.0" encoding="utf-8"?>
<a:theme xmlns:a="http://schemas.openxmlformats.org/drawingml/2006/main" name="1_Office Theme">
  <a:themeElements>
    <a:clrScheme name="Farben Uni Göttingen">
      <a:dk1>
        <a:sysClr val="windowText" lastClr="000000"/>
      </a:dk1>
      <a:lt1>
        <a:sysClr val="window" lastClr="FFFFFF"/>
      </a:lt1>
      <a:dk2>
        <a:srgbClr val="005F9B"/>
      </a:dk2>
      <a:lt2>
        <a:srgbClr val="50A5D2"/>
      </a:lt2>
      <a:accent1>
        <a:srgbClr val="153268"/>
      </a:accent1>
      <a:accent2>
        <a:srgbClr val="3B3B3A"/>
      </a:accent2>
      <a:accent3>
        <a:srgbClr val="84BFEA"/>
      </a:accent3>
      <a:accent4>
        <a:srgbClr val="EAE2D8"/>
      </a:accent4>
      <a:accent5>
        <a:srgbClr val="F6F4F0"/>
      </a:accent5>
      <a:accent6>
        <a:srgbClr val="575756"/>
      </a:accent6>
      <a:hlink>
        <a:srgbClr val="0033CC"/>
      </a:hlink>
      <a:folHlink>
        <a:srgbClr val="6600C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DLL-Vorlage</Template>
  <TotalTime>0</TotalTime>
  <Words>768</Words>
  <Application>Microsoft Office PowerPoint</Application>
  <PresentationFormat>Benutzerdefiniert</PresentationFormat>
  <Paragraphs>90</Paragraphs>
  <Slides>15</Slides>
  <Notes>15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15</vt:i4>
      </vt:variant>
    </vt:vector>
  </HeadingPairs>
  <TitlesOfParts>
    <vt:vector size="21" baseType="lpstr">
      <vt:lpstr>Calibri</vt:lpstr>
      <vt:lpstr>Aptos</vt:lpstr>
      <vt:lpstr>Mona Sans Semi Bold</vt:lpstr>
      <vt:lpstr>Funnel Sans</vt:lpstr>
      <vt:lpstr>DLL-Vorlage</vt:lpstr>
      <vt:lpstr>1_Office Theme</vt:lpstr>
      <vt:lpstr>KI-Bias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KI-Bias</dc:title>
  <dc:subject/>
  <dc:creator>Kettler, Christian Julix</dc:creator>
  <cp:lastModifiedBy>Tasche, Tatyana</cp:lastModifiedBy>
  <cp:revision>5</cp:revision>
  <dcterms:created xsi:type="dcterms:W3CDTF">2025-10-08T12:34:26Z</dcterms:created>
  <dcterms:modified xsi:type="dcterms:W3CDTF">2026-07-07T11:22:47Z</dcterms:modified>
</cp:coreProperties>
</file>